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7"/>
  </p:notesMasterIdLst>
  <p:sldIdLst>
    <p:sldId id="256" r:id="rId2"/>
    <p:sldId id="575" r:id="rId3"/>
    <p:sldId id="615" r:id="rId4"/>
    <p:sldId id="258" r:id="rId5"/>
    <p:sldId id="577" r:id="rId6"/>
    <p:sldId id="260" r:id="rId7"/>
    <p:sldId id="257" r:id="rId8"/>
    <p:sldId id="609" r:id="rId9"/>
    <p:sldId id="264" r:id="rId10"/>
    <p:sldId id="608" r:id="rId11"/>
    <p:sldId id="346" r:id="rId12"/>
    <p:sldId id="614" r:id="rId13"/>
    <p:sldId id="607" r:id="rId14"/>
    <p:sldId id="262" r:id="rId15"/>
    <p:sldId id="613" r:id="rId16"/>
    <p:sldId id="610" r:id="rId17"/>
    <p:sldId id="612" r:id="rId18"/>
    <p:sldId id="611" r:id="rId19"/>
    <p:sldId id="263" r:id="rId20"/>
    <p:sldId id="266" r:id="rId21"/>
    <p:sldId id="267" r:id="rId22"/>
    <p:sldId id="265" r:id="rId23"/>
    <p:sldId id="268" r:id="rId24"/>
    <p:sldId id="269" r:id="rId25"/>
    <p:sldId id="270" r:id="rId26"/>
    <p:sldId id="271" r:id="rId27"/>
    <p:sldId id="272" r:id="rId28"/>
    <p:sldId id="273" r:id="rId29"/>
    <p:sldId id="274" r:id="rId30"/>
    <p:sldId id="275" r:id="rId31"/>
    <p:sldId id="276" r:id="rId32"/>
    <p:sldId id="277" r:id="rId33"/>
    <p:sldId id="278" r:id="rId34"/>
    <p:sldId id="286" r:id="rId35"/>
    <p:sldId id="287" r:id="rId36"/>
    <p:sldId id="288" r:id="rId37"/>
    <p:sldId id="289" r:id="rId38"/>
    <p:sldId id="290" r:id="rId39"/>
    <p:sldId id="291" r:id="rId40"/>
    <p:sldId id="292" r:id="rId41"/>
    <p:sldId id="293" r:id="rId42"/>
    <p:sldId id="294" r:id="rId43"/>
    <p:sldId id="295" r:id="rId44"/>
    <p:sldId id="296" r:id="rId45"/>
    <p:sldId id="602" r:id="rId46"/>
    <p:sldId id="603" r:id="rId47"/>
    <p:sldId id="279" r:id="rId48"/>
    <p:sldId id="280" r:id="rId49"/>
    <p:sldId id="281" r:id="rId50"/>
    <p:sldId id="282" r:id="rId51"/>
    <p:sldId id="283" r:id="rId52"/>
    <p:sldId id="284" r:id="rId53"/>
    <p:sldId id="285" r:id="rId54"/>
    <p:sldId id="601" r:id="rId55"/>
    <p:sldId id="297" r:id="rId56"/>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ZntbCbma2PzZjQNV8H/9EUMHC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379" autoAdjust="0"/>
  </p:normalViewPr>
  <p:slideViewPr>
    <p:cSldViewPr snapToGrid="0">
      <p:cViewPr>
        <p:scale>
          <a:sx n="78" d="100"/>
          <a:sy n="78" d="100"/>
        </p:scale>
        <p:origin x="1618" y="58"/>
      </p:cViewPr>
      <p:guideLst>
        <p:guide orient="horz" pos="2160"/>
        <p:guide pos="2880"/>
      </p:guideLst>
    </p:cSldViewPr>
  </p:slid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24" name="Google Shape;224;p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Phạm</a:t>
            </a:r>
            <a:r>
              <a:rPr lang="en-US" dirty="0"/>
              <a:t> Thanh </a:t>
            </a:r>
            <a:r>
              <a:rPr lang="en-US" dirty="0" err="1"/>
              <a:t>Thiên</a:t>
            </a:r>
            <a:r>
              <a:rPr lang="en-US" dirty="0"/>
              <a:t> – </a:t>
            </a:r>
            <a:r>
              <a:rPr lang="en-US" dirty="0" err="1"/>
              <a:t>ITITWE22133</a:t>
            </a:r>
            <a:endParaRPr lang="en-US" dirty="0"/>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12</a:t>
            </a:fld>
            <a:endParaRPr lang="en-US" altLang="en-US"/>
          </a:p>
        </p:txBody>
      </p:sp>
    </p:spTree>
    <p:extLst>
      <p:ext uri="{BB962C8B-B14F-4D97-AF65-F5344CB8AC3E}">
        <p14:creationId xmlns:p14="http://schemas.microsoft.com/office/powerpoint/2010/main" val="59592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dirty="0"/>
          </a:p>
        </p:txBody>
      </p:sp>
      <p:sp>
        <p:nvSpPr>
          <p:cNvPr id="272" name="Google Shape;27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vi-VN"/>
              <a:t>13</a:t>
            </a:fld>
            <a:endParaRPr/>
          </a:p>
        </p:txBody>
      </p:sp>
    </p:spTree>
    <p:extLst>
      <p:ext uri="{BB962C8B-B14F-4D97-AF65-F5344CB8AC3E}">
        <p14:creationId xmlns:p14="http://schemas.microsoft.com/office/powerpoint/2010/main" val="696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dirty="0"/>
          </a:p>
        </p:txBody>
      </p:sp>
      <p:sp>
        <p:nvSpPr>
          <p:cNvPr id="272" name="Google Shape;27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vi-VN"/>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rgbClr val="000000"/>
                </a:solidFill>
                <a:latin typeface="Calibri"/>
                <a:ea typeface="Calibri"/>
                <a:cs typeface="Calibri"/>
                <a:sym typeface="Calibri"/>
              </a:rPr>
              <a:t>1. Nguyễn Thị Phương Dung + MAMAIU22010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2. Dụng Xuân Trọng + MAMAIU22050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3. Hồ Trần Nguyễn Minh Trí + MAMAIU22063</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4. Phạm Văn Nam + MAMAIU22100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5. Hoàng Anh Thư + MAMAIU22128</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6. Hoàng Nguyễn Thảo Nhi + IELSIU22317</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7. Trần Hoàng Thương + IELSIU22305</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8. Võ Thục Minh Thư + IELSIU22310</a:t>
            </a:r>
          </a:p>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
        <p:nvSpPr>
          <p:cNvPr id="1036" name="Google Shape;103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rgbClr val="000000"/>
                </a:solidFill>
                <a:latin typeface="Calibri"/>
                <a:ea typeface="Calibri"/>
                <a:cs typeface="Calibri"/>
                <a:sym typeface="Calibri"/>
              </a:rPr>
              <a:t>1. Nguyễn Thị Phương Dung + MAMAIU22010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2. Dụng Xuân Trọng + MAMAIU22050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3. Hồ Trần Nguyễn Minh Trí + MAMAIU22063</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4. Phạm Văn Nam + MAMAIU22100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5. Hoàng Anh Thư + MAMAIU22128</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6. Hoàng Nguyễn Thảo Nhi + IELSIU22317</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7. Trần Hoàng Thương + IELSIU22305</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8. Võ Thục Minh Thư + IELSIU22310</a:t>
            </a:r>
          </a:p>
          <a:p>
            <a:pPr marL="0" lvl="0" indent="0" algn="l" rtl="0">
              <a:spcBef>
                <a:spcPts val="0"/>
              </a:spcBef>
              <a:spcAft>
                <a:spcPts val="0"/>
              </a:spcAft>
              <a:buNone/>
            </a:pPr>
            <a:endParaRPr dirty="0"/>
          </a:p>
        </p:txBody>
      </p:sp>
      <p:sp>
        <p:nvSpPr>
          <p:cNvPr id="1045" name="Google Shape;104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16</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4" name="Google Shape;10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rgbClr val="000000"/>
                </a:solidFill>
                <a:latin typeface="Calibri"/>
                <a:ea typeface="Calibri"/>
                <a:cs typeface="Calibri"/>
                <a:sym typeface="Calibri"/>
              </a:rPr>
              <a:t>1. Nguyễn Thị Phương Dung + MAMAIU22010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2. Dụng Xuân Trọng + MAMAIU22050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3. Hồ Trần Nguyễn Minh Trí + MAMAIU22063</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4. Phạm Văn Nam + MAMAIU22100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5. Hoàng Anh Thư + MAMAIU22128</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6. Hoàng Nguyễn Thảo Nhi + IELSIU22317</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7. Trần Hoàng Thương + IELSIU22305</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8. Võ Thục Minh Thư + IELSIU22310</a:t>
            </a:r>
          </a:p>
          <a:p>
            <a:pPr marL="0" lvl="0" indent="0" algn="l" rtl="0">
              <a:spcBef>
                <a:spcPts val="0"/>
              </a:spcBef>
              <a:spcAft>
                <a:spcPts val="0"/>
              </a:spcAft>
              <a:buNone/>
            </a:pPr>
            <a:endParaRPr dirty="0"/>
          </a:p>
        </p:txBody>
      </p:sp>
      <p:sp>
        <p:nvSpPr>
          <p:cNvPr id="1045" name="Google Shape;104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extLst>
      <p:ext uri="{BB962C8B-B14F-4D97-AF65-F5344CB8AC3E}">
        <p14:creationId xmlns:p14="http://schemas.microsoft.com/office/powerpoint/2010/main" val="2296982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rgbClr val="000000"/>
                </a:solidFill>
                <a:latin typeface="Calibri"/>
                <a:ea typeface="Calibri"/>
                <a:cs typeface="Calibri"/>
                <a:sym typeface="Calibri"/>
              </a:rPr>
              <a:t>1. Nguyễn Thị Phương Dung + MAMAIU22010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2. Dụng Xuân Trọng + MAMAIU22050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3. Hồ Trần Nguyễn Minh Trí + MAMAIU22063</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4. Phạm Văn Nam + MAMAIU22100</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5. Hoàng Anh Thư + MAMAIU22128</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6. Hoàng Nguyễn Thảo Nhi + IELSIU22317</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7. Trần Hoàng Thương + IELSIU22305</a:t>
            </a:r>
            <a:br>
              <a:rPr lang="vi-VN" sz="1200" b="0" i="0" u="none" strike="noStrike" cap="none" dirty="0">
                <a:solidFill>
                  <a:srgbClr val="000000"/>
                </a:solidFill>
                <a:latin typeface="Calibri"/>
                <a:ea typeface="Calibri"/>
                <a:cs typeface="Calibri"/>
                <a:sym typeface="Calibri"/>
              </a:rPr>
            </a:br>
            <a:r>
              <a:rPr lang="vi-VN" sz="1200" b="0" i="0" u="none" strike="noStrike" cap="none" dirty="0">
                <a:solidFill>
                  <a:srgbClr val="000000"/>
                </a:solidFill>
                <a:latin typeface="Calibri"/>
                <a:ea typeface="Calibri"/>
                <a:cs typeface="Calibri"/>
                <a:sym typeface="Calibri"/>
              </a:rPr>
              <a:t>8. Võ Thục Minh Thư + IELSIU22310</a:t>
            </a:r>
          </a:p>
          <a:p>
            <a:pPr marL="0" lvl="0" indent="0" algn="l" rtl="0">
              <a:spcBef>
                <a:spcPts val="0"/>
              </a:spcBef>
              <a:spcAft>
                <a:spcPts val="0"/>
              </a:spcAft>
              <a:buNone/>
            </a:pPr>
            <a:endParaRPr dirty="0"/>
          </a:p>
        </p:txBody>
      </p:sp>
      <p:sp>
        <p:nvSpPr>
          <p:cNvPr id="1054" name="Google Shape;105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vi-VN" sz="1800" b="0" i="0" u="none" strike="noStrike" dirty="0">
                <a:solidFill>
                  <a:srgbClr val="000000"/>
                </a:solidFill>
                <a:effectLst/>
                <a:latin typeface="Times New Roman" panose="02020603050405020304" pitchFamily="18" charset="0"/>
              </a:rPr>
              <a:t>Bùi Ngọc Anh-IELSIU22332</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Trần Minh Hạnh-IELSIU22324</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Dương Kiều Ngân-IELSIU22333</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Phan Đại Nghĩa-IELSIU22286</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Đỗ Nhật Bảo Trân-IELSIU22319</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Phạm Ngọc Vĩnh-IELSIU22273</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Nguyễn Văn Vĩnh-EEACIU22174</a:t>
            </a:r>
            <a:endParaRPr lang="vi-VN" b="0" dirty="0">
              <a:effectLst/>
            </a:endParaRPr>
          </a:p>
          <a:p>
            <a:pPr rtl="0">
              <a:spcBef>
                <a:spcPts val="0"/>
              </a:spcBef>
              <a:spcAft>
                <a:spcPts val="0"/>
              </a:spcAft>
            </a:pPr>
            <a:r>
              <a:rPr lang="vi-VN" sz="1800" b="0" i="0" u="none" strike="noStrike" dirty="0">
                <a:solidFill>
                  <a:srgbClr val="000000"/>
                </a:solidFill>
                <a:effectLst/>
                <a:latin typeface="Times New Roman" panose="02020603050405020304" pitchFamily="18" charset="0"/>
              </a:rPr>
              <a:t>Nguyễn Minh Quân-ITITIU22130</a:t>
            </a:r>
            <a:endParaRPr lang="vi-VN" b="0" dirty="0">
              <a:effectLst/>
            </a:endParaRPr>
          </a:p>
          <a:p>
            <a:br>
              <a:rPr lang="vi-VN" b="0" dirty="0">
                <a:effectLst/>
              </a:rPr>
            </a:br>
            <a:endParaRPr dirty="0"/>
          </a:p>
        </p:txBody>
      </p:sp>
      <p:sp>
        <p:nvSpPr>
          <p:cNvPr id="353" name="Google Shape;35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Arial"/>
                <a:ea typeface="Arial"/>
                <a:cs typeface="Arial"/>
                <a:sym typeface="Arial"/>
              </a:rPr>
              <a:t>19</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8" name="Google Shape;298;p1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dirty="0"/>
              <a:t>Tip: Follow Rule of Three</a:t>
            </a:r>
            <a:r>
              <a:rPr lang="en-US" b="0" dirty="0"/>
              <a:t>: Have at least three observations before making an inductive conclusion. </a:t>
            </a:r>
            <a:endParaRPr dirty="0"/>
          </a:p>
        </p:txBody>
      </p:sp>
      <p:sp>
        <p:nvSpPr>
          <p:cNvPr id="299" name="Google Shape;299;p1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0" name="Google Shape;330;p1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1" name="Google Shape;331;p1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21</a:t>
            </a:fld>
            <a:endParaRPr sz="13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t>3</a:t>
            </a:fld>
            <a:endParaRPr lang="en-US" altLang="en-US"/>
          </a:p>
        </p:txBody>
      </p:sp>
    </p:spTree>
    <p:extLst>
      <p:ext uri="{BB962C8B-B14F-4D97-AF65-F5344CB8AC3E}">
        <p14:creationId xmlns:p14="http://schemas.microsoft.com/office/powerpoint/2010/main" val="1725832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2" name="Google Shape;292;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8" name="Google Shape;338;p1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Let’s suppose the teacher in the picture is me. My conclusion for </a:t>
            </a:r>
            <a:r>
              <a:rPr lang="en-US" b="1" dirty="0"/>
              <a:t>all students </a:t>
            </a:r>
            <a:r>
              <a:rPr lang="en-US" b="0" dirty="0"/>
              <a:t>in my class is based on a sample of only 10 students. A student of mine points out my reasoning mistake by comparing the small sample and a big population.</a:t>
            </a:r>
            <a:endParaRPr dirty="0"/>
          </a:p>
          <a:p>
            <a:pPr marL="0" lvl="0" indent="0" algn="l" rtl="0">
              <a:spcBef>
                <a:spcPts val="360"/>
              </a:spcBef>
              <a:spcAft>
                <a:spcPts val="0"/>
              </a:spcAft>
              <a:buNone/>
            </a:pPr>
            <a:endParaRPr b="0" dirty="0"/>
          </a:p>
          <a:p>
            <a:pPr marL="0" lvl="0" indent="0" algn="l" rtl="0">
              <a:spcBef>
                <a:spcPts val="360"/>
              </a:spcBef>
              <a:spcAft>
                <a:spcPts val="0"/>
              </a:spcAft>
              <a:buNone/>
            </a:pPr>
            <a:r>
              <a:rPr lang="en-US" b="0" dirty="0"/>
              <a:t>Advice: Do not hastily generalize (</a:t>
            </a:r>
            <a:r>
              <a:rPr lang="en-US" b="0" dirty="0" err="1"/>
              <a:t>vơ</a:t>
            </a:r>
            <a:r>
              <a:rPr lang="en-US" b="0" dirty="0"/>
              <a:t> </a:t>
            </a:r>
            <a:r>
              <a:rPr lang="en-US" b="0" dirty="0" err="1"/>
              <a:t>đũa</a:t>
            </a:r>
            <a:r>
              <a:rPr lang="en-US" b="0" dirty="0"/>
              <a:t> </a:t>
            </a:r>
            <a:r>
              <a:rPr lang="en-US" b="0" dirty="0" err="1"/>
              <a:t>cả</a:t>
            </a:r>
            <a:r>
              <a:rPr lang="en-US" b="0" dirty="0"/>
              <a:t> </a:t>
            </a:r>
            <a:r>
              <a:rPr lang="en-US" b="0" dirty="0" err="1"/>
              <a:t>nắm</a:t>
            </a:r>
            <a:r>
              <a:rPr lang="en-US" b="0" dirty="0"/>
              <a:t>); use moderate quantifiers instead to avoid oppositions or attacks.   </a:t>
            </a:r>
            <a:endParaRPr b="1" dirty="0"/>
          </a:p>
        </p:txBody>
      </p:sp>
      <p:sp>
        <p:nvSpPr>
          <p:cNvPr id="339" name="Google Shape;339;p1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6" name="Google Shape;356;p1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7" name="Google Shape;357;p1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9" name="Google Shape;369;p1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life, things keep changing when time shifts but when we make predictive arguments, we tend to assume that things stay the same. To point out a reasoning mistake, you look for possible causes of change.  </a:t>
            </a:r>
            <a:endParaRPr/>
          </a:p>
        </p:txBody>
      </p:sp>
      <p:sp>
        <p:nvSpPr>
          <p:cNvPr id="370" name="Google Shape;370;p1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7" name="Google Shape;387;p1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Authority is the person/organization… that has power or expertise in a specific situation. In the example, businesswoman is the most suitable speaker about big data marketing, not the farmer or doctor. </a:t>
            </a:r>
            <a:endParaRPr/>
          </a:p>
          <a:p>
            <a:pPr marL="0" lvl="0" indent="0" algn="l" rtl="0">
              <a:spcBef>
                <a:spcPts val="360"/>
              </a:spcBef>
              <a:spcAft>
                <a:spcPts val="0"/>
              </a:spcAft>
              <a:buNone/>
            </a:pPr>
            <a:endParaRPr/>
          </a:p>
        </p:txBody>
      </p:sp>
      <p:sp>
        <p:nvSpPr>
          <p:cNvPr id="388" name="Google Shape;388;p1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0" name="Google Shape;400;p1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https://tinmoi-247.com/tai-chinh/tung-tin-gia-ve-ty-phu-pham-nhat-vuong-phai-boi-thuong-neu-gay-thiet-hai-cho-thi-truong-chung-khoan-1183277</a:t>
            </a:r>
            <a:endParaRPr dirty="0"/>
          </a:p>
        </p:txBody>
      </p:sp>
      <p:sp>
        <p:nvSpPr>
          <p:cNvPr id="401" name="Google Shape;401;p1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0" name="Google Shape;410;p1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https://tuoitre.vn/phat-ong-to-vi-hoan-75-trieu-dong-vi-tung-tin-that-thiet-ve-chu-tich-vingroup-pham-nhat-vuong-20220711185111615.htm</a:t>
            </a:r>
            <a:endParaRPr dirty="0"/>
          </a:p>
        </p:txBody>
      </p:sp>
      <p:sp>
        <p:nvSpPr>
          <p:cNvPr id="411" name="Google Shape;411;p1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1" name="Google Shape;431;p1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2" name="Google Shape;432;p1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1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449" name="Google Shape;449;p1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9" name="Google Shape;459;p2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460" name="Google Shape;460;p2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7" name="Google Shape;237;p7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7" name="Google Shape;477;p2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78" name="Google Shape;478;p2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0" name="Google Shape;490;p2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To make strong and cogent inductive arguments, we need reasonable premises and moderate conclusions. </a:t>
            </a:r>
            <a:endParaRPr dirty="0"/>
          </a:p>
        </p:txBody>
      </p:sp>
      <p:sp>
        <p:nvSpPr>
          <p:cNvPr id="491" name="Google Shape;491;p2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6" name="Google Shape;576;p3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77" name="Google Shape;577;p3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083220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5" name="Google Shape;585;p3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By identifying the assumption, we can evaluate if the argument is weak or strong. In this example, if Josh really has 20 years of regular typing, then the conclusion is strong. In contrast, if he works as a typist for 20 years but he types really little at work, then the conclusion about an ‘efficient typist’ is less persuasive. </a:t>
            </a:r>
            <a:endParaRPr dirty="0"/>
          </a:p>
        </p:txBody>
      </p:sp>
      <p:sp>
        <p:nvSpPr>
          <p:cNvPr id="586" name="Google Shape;586;p3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685455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4" name="Google Shape;594;p3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This question type points out the reasoning mistakes/flaws. This analogy gives all similarities between the two groups of plants, but the question needs a dissimilarity to weaken the conclusion. </a:t>
            </a:r>
            <a:endParaRPr dirty="0"/>
          </a:p>
        </p:txBody>
      </p:sp>
      <p:sp>
        <p:nvSpPr>
          <p:cNvPr id="595" name="Google Shape;595;p3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997190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3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This type of question asks you to give one more premise to make the conclusion stronger. In other words, strengthen questions agree with the conclusion. </a:t>
            </a:r>
            <a:endParaRPr dirty="0"/>
          </a:p>
        </p:txBody>
      </p:sp>
      <p:sp>
        <p:nvSpPr>
          <p:cNvPr id="604" name="Google Shape;604;p3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2422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12" name="Google Shape;612;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0873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8" name="Google Shape;618;p3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Explanation: The conclusion is ‘Photography is </a:t>
            </a:r>
            <a:r>
              <a:rPr lang="en-US" b="1" u="sng" dirty="0"/>
              <a:t>no longer an art form</a:t>
            </a:r>
            <a:r>
              <a:rPr lang="en-US" dirty="0"/>
              <a:t>’ because people simply point the camera at the </a:t>
            </a:r>
            <a:r>
              <a:rPr lang="en-US" b="1" u="sng" dirty="0"/>
              <a:t>subject</a:t>
            </a:r>
            <a:r>
              <a:rPr lang="en-US" dirty="0"/>
              <a:t> and take a picture.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b="1" dirty="0"/>
              <a:t>Answer A: </a:t>
            </a:r>
            <a:r>
              <a:rPr lang="en-US" dirty="0"/>
              <a:t>This means the speaker assumes the subject itself is NOT a form of art. </a:t>
            </a:r>
            <a:endParaRPr dirty="0"/>
          </a:p>
        </p:txBody>
      </p:sp>
      <p:sp>
        <p:nvSpPr>
          <p:cNvPr id="619" name="Google Shape;619;p3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4037889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8" name="Google Shape;628;p3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Explanation: ‘Weaken’ means you don’t agree with the conclusion and you point out a mistake in it.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This is a causal argument: According to the speaker, the cause of unsafe food are from harmful effects of additives. If you don’t agree that only natural ingredients make safe food, you point out another cause that these natural substances have harmful effects as well. </a:t>
            </a:r>
            <a:endParaRPr/>
          </a:p>
          <a:p>
            <a:pPr marL="0" lvl="0" indent="0" algn="l" rtl="0">
              <a:spcBef>
                <a:spcPts val="360"/>
              </a:spcBef>
              <a:spcAft>
                <a:spcPts val="0"/>
              </a:spcAft>
              <a:buNone/>
            </a:pPr>
            <a:endParaRPr/>
          </a:p>
          <a:p>
            <a:pPr marL="0" lvl="0" indent="0" algn="l" rtl="0">
              <a:spcBef>
                <a:spcPts val="360"/>
              </a:spcBef>
              <a:spcAft>
                <a:spcPts val="0"/>
              </a:spcAft>
              <a:buNone/>
            </a:pPr>
            <a:r>
              <a:rPr lang="en-US" b="1"/>
              <a:t>Answer</a:t>
            </a:r>
            <a:r>
              <a:rPr lang="en-US"/>
              <a:t> </a:t>
            </a:r>
            <a:r>
              <a:rPr lang="en-US" b="1"/>
              <a:t>B </a:t>
            </a:r>
            <a:r>
              <a:rPr lang="en-US"/>
              <a:t>does that. </a:t>
            </a:r>
            <a:endParaRPr/>
          </a:p>
        </p:txBody>
      </p:sp>
      <p:sp>
        <p:nvSpPr>
          <p:cNvPr id="629" name="Google Shape;629;p3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245740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8" name="Google Shape;638;p3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Assumption A is from the premise that sourness of the fruit is removed before it is grown for sale in the U.S (conclusion).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B is from the premise that the fruit can provide almost all the daily vitamin requirement, so the producer tis trying it in a new market (the U.S). This may be a wrong assumption the process may also remove the vitamin. However, the question just asks us about finding ALL the assumptions to select the one that is NOT assumed (except).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C: The producer is targeting the U.S. for the product, so he/she assumes that it is a new market.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E: The producer just tries to solve the problem of sourness, so he/she assumes there are no other problems/complaints about this fruit. </a:t>
            </a:r>
            <a:endParaRPr/>
          </a:p>
          <a:p>
            <a:pPr marL="0" lvl="0" indent="0" algn="l" rtl="0">
              <a:spcBef>
                <a:spcPts val="360"/>
              </a:spcBef>
              <a:spcAft>
                <a:spcPts val="0"/>
              </a:spcAft>
              <a:buNone/>
            </a:pPr>
            <a:endParaRPr/>
          </a:p>
          <a:p>
            <a:pPr marL="0" lvl="0" indent="0" algn="l" rtl="0">
              <a:spcBef>
                <a:spcPts val="360"/>
              </a:spcBef>
              <a:spcAft>
                <a:spcPts val="0"/>
              </a:spcAft>
              <a:buNone/>
            </a:pPr>
            <a:r>
              <a:rPr lang="en-US" b="1"/>
              <a:t>Answer: D </a:t>
            </a:r>
            <a:r>
              <a:rPr lang="en-US"/>
              <a:t>is not an assumption because the word ‘</a:t>
            </a:r>
            <a:r>
              <a:rPr lang="en-US" b="1"/>
              <a:t>only</a:t>
            </a:r>
            <a:r>
              <a:rPr lang="en-US"/>
              <a:t>’ is extreme: the speaker says the fruit is used in salads, but he/she does not exclude other uses of the fruit. </a:t>
            </a:r>
            <a:endParaRPr/>
          </a:p>
          <a:p>
            <a:pPr marL="0" lvl="0" indent="0" algn="l" rtl="0">
              <a:spcBef>
                <a:spcPts val="360"/>
              </a:spcBef>
              <a:spcAft>
                <a:spcPts val="0"/>
              </a:spcAft>
              <a:buNone/>
            </a:pPr>
            <a:r>
              <a:rPr lang="en-US"/>
              <a:t> </a:t>
            </a:r>
            <a:endParaRPr/>
          </a:p>
        </p:txBody>
      </p:sp>
      <p:sp>
        <p:nvSpPr>
          <p:cNvPr id="639" name="Google Shape;639;p3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86012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8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50" name="Google Shape;250;p8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8" name="Google Shape;648;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‘Strengthen’ means you agree with the conclusion and you provide more premises to make it stronger. Here, Barbie’s conclusion is she should use an agent, not selling on the Internet.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strengthens the Barbie’s conclusion because selling on the Internet obtains a lower price. </a:t>
            </a:r>
            <a:endParaRPr/>
          </a:p>
          <a:p>
            <a:pPr marL="0" lvl="0" indent="0" algn="l" rtl="0">
              <a:spcBef>
                <a:spcPts val="360"/>
              </a:spcBef>
              <a:spcAft>
                <a:spcPts val="0"/>
              </a:spcAft>
              <a:buNone/>
            </a:pPr>
            <a:endParaRPr/>
          </a:p>
          <a:p>
            <a:pPr marL="0" lvl="0" indent="0" algn="l" rtl="0">
              <a:spcBef>
                <a:spcPts val="360"/>
              </a:spcBef>
              <a:spcAft>
                <a:spcPts val="0"/>
              </a:spcAft>
              <a:buNone/>
            </a:pPr>
            <a:r>
              <a:rPr lang="en-US"/>
              <a:t>B weakens Barbie’s conclusion because of Barbie’s low probability of success. </a:t>
            </a:r>
            <a:endParaRPr/>
          </a:p>
          <a:p>
            <a:pPr marL="0" lvl="0" indent="0" algn="l" rtl="0">
              <a:spcBef>
                <a:spcPts val="360"/>
              </a:spcBef>
              <a:spcAft>
                <a:spcPts val="0"/>
              </a:spcAft>
              <a:buNone/>
            </a:pPr>
            <a:endParaRPr/>
          </a:p>
          <a:p>
            <a:pPr marL="0" lvl="0" indent="0" algn="l" rtl="0">
              <a:spcBef>
                <a:spcPts val="360"/>
              </a:spcBef>
              <a:spcAft>
                <a:spcPts val="0"/>
              </a:spcAft>
              <a:buNone/>
            </a:pPr>
            <a:r>
              <a:rPr lang="en-US"/>
              <a:t>C weakens Barbie’s conclusion because Barbie cannot sell easily if there are nearly no buyers. </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chemeClr val="dk1"/>
              </a:buClr>
              <a:buSzPts val="1200"/>
              <a:buFont typeface="Arial"/>
              <a:buNone/>
            </a:pPr>
            <a:r>
              <a:rPr lang="en-US"/>
              <a:t>D weakens Barbie’s conclusion because selling on the Internet has more benefits. </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b="1"/>
              <a:t>Answer: A</a:t>
            </a:r>
            <a:endParaRPr/>
          </a:p>
          <a:p>
            <a:pPr marL="0" lvl="0" indent="0" algn="l" rtl="0">
              <a:spcBef>
                <a:spcPts val="360"/>
              </a:spcBef>
              <a:spcAft>
                <a:spcPts val="0"/>
              </a:spcAft>
              <a:buNone/>
            </a:pPr>
            <a:endParaRPr/>
          </a:p>
        </p:txBody>
      </p:sp>
      <p:sp>
        <p:nvSpPr>
          <p:cNvPr id="649" name="Google Shape;649;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915046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8" name="Google Shape;658;p3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‘Weaken’ means you do not agree with the conclusion: ‘French are very fond of junk food.’  In this causal argument, the speaker assumes that </a:t>
            </a:r>
            <a:r>
              <a:rPr lang="en-US" sz="1200">
                <a:latin typeface="Calibri"/>
                <a:ea typeface="Calibri"/>
                <a:cs typeface="Calibri"/>
                <a:sym typeface="Calibri"/>
              </a:rPr>
              <a:t>more American restaurants selling burgers and fries are found in Paris because more French like junk food (positive correlation)</a:t>
            </a:r>
            <a:endParaRPr/>
          </a:p>
          <a:p>
            <a:pPr marL="0" lvl="0" indent="0" algn="l" rtl="0">
              <a:spcBef>
                <a:spcPts val="360"/>
              </a:spcBef>
              <a:spcAft>
                <a:spcPts val="0"/>
              </a:spcAft>
              <a:buNone/>
            </a:pPr>
            <a:endParaRPr sz="1200">
              <a:latin typeface="Calibri"/>
              <a:ea typeface="Calibri"/>
              <a:cs typeface="Calibri"/>
              <a:sym typeface="Calibri"/>
            </a:endParaRPr>
          </a:p>
          <a:p>
            <a:pPr marL="0" lvl="0" indent="0" algn="l" rtl="0">
              <a:spcBef>
                <a:spcPts val="360"/>
              </a:spcBef>
              <a:spcAft>
                <a:spcPts val="0"/>
              </a:spcAft>
              <a:buNone/>
            </a:pPr>
            <a:r>
              <a:rPr lang="en-US" sz="1200" b="1">
                <a:latin typeface="Calibri"/>
                <a:ea typeface="Calibri"/>
                <a:cs typeface="Calibri"/>
                <a:sym typeface="Calibri"/>
              </a:rPr>
              <a:t>Answer D: points out another cause </a:t>
            </a:r>
            <a:r>
              <a:rPr lang="en-US" sz="1200">
                <a:latin typeface="Calibri"/>
                <a:ea typeface="Calibri"/>
                <a:cs typeface="Calibri"/>
                <a:sym typeface="Calibri"/>
              </a:rPr>
              <a:t>of more American restaurants are found there: for American tourists, not for French.  </a:t>
            </a:r>
            <a:endParaRPr/>
          </a:p>
        </p:txBody>
      </p:sp>
      <p:sp>
        <p:nvSpPr>
          <p:cNvPr id="659" name="Google Shape;659;p3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4277768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7" name="Google Shape;667;p4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68" name="Google Shape;668;p4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4020474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46</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1835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9" name="Google Shape;499;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5" name="Google Shape;505;p2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Question 1 checks sample size. </a:t>
            </a:r>
            <a:endParaRPr/>
          </a:p>
          <a:p>
            <a:pPr marL="0" lvl="0" indent="0" algn="l" rtl="0">
              <a:spcBef>
                <a:spcPts val="360"/>
              </a:spcBef>
              <a:spcAft>
                <a:spcPts val="0"/>
              </a:spcAft>
              <a:buNone/>
            </a:pPr>
            <a:r>
              <a:rPr lang="en-US"/>
              <a:t>Question 2 checks representation. </a:t>
            </a:r>
            <a:endParaRPr/>
          </a:p>
          <a:p>
            <a:pPr marL="0" lvl="0" indent="0" algn="l" rtl="0">
              <a:spcBef>
                <a:spcPts val="360"/>
              </a:spcBef>
              <a:spcAft>
                <a:spcPts val="0"/>
              </a:spcAft>
              <a:buNone/>
            </a:pPr>
            <a:endParaRPr/>
          </a:p>
        </p:txBody>
      </p:sp>
      <p:sp>
        <p:nvSpPr>
          <p:cNvPr id="506" name="Google Shape;506;p2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2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8" name="Google Shape;518;p2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9" name="Google Shape;529;p2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30" name="Google Shape;530;p2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1" name="Google Shape;541;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5" name="Google Shape;555;p2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56" name="Google Shape;556;p2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cd3081c24_0_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cd3081c24_0_0: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7" name="Google Shape;237;g13cd3081c24_0_0: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6" name="Google Shape;566;p2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7" name="Google Shape;567;p2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80" name="Google Shape;680;p4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Bùi Ngọc Anh-IELSIU22332</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Trần Minh Hạnh-IELSIU22324</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Dương Kiều Ngân-IELSIU22333</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Phan Đại Nghĩa-IELSIU22286</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Đỗ Nhật Bảo Trân-IELSIU22319</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Phạm Ngọc Vĩnh-IELSIU22273</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Nguyễn Văn Vĩnh-EEACIU22174</a:t>
            </a:r>
            <a:endParaRPr sz="2400"/>
          </a:p>
          <a:p>
            <a:pPr marL="0" lvl="0" indent="0" algn="l" rtl="0">
              <a:spcBef>
                <a:spcPts val="0"/>
              </a:spcBef>
              <a:spcAft>
                <a:spcPts val="0"/>
              </a:spcAft>
              <a:buClr>
                <a:schemeClr val="dk1"/>
              </a:buClr>
              <a:buSzPts val="4571"/>
              <a:buFont typeface="Arial"/>
              <a:buNone/>
            </a:pPr>
            <a:r>
              <a:rPr lang="en-GB" sz="3300">
                <a:latin typeface="Times New Roman"/>
                <a:ea typeface="Times New Roman"/>
                <a:cs typeface="Times New Roman"/>
                <a:sym typeface="Times New Roman"/>
              </a:rPr>
              <a:t>Nguyễn Minh Quân-ITITIU22130</a:t>
            </a:r>
            <a:endParaRPr sz="2400"/>
          </a:p>
          <a:p>
            <a:pPr marL="0" lvl="0" indent="0" algn="ctr" rtl="0">
              <a:lnSpc>
                <a:spcPct val="90000"/>
              </a:lnSpc>
              <a:spcBef>
                <a:spcPts val="1000"/>
              </a:spcBef>
              <a:spcAft>
                <a:spcPts val="0"/>
              </a:spcAft>
              <a:buClr>
                <a:schemeClr val="dk1"/>
              </a:buClr>
              <a:buSzPts val="18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305" name="Google Shape;3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GB" sz="1300" b="0" i="0" u="none" strike="noStrike" cap="none">
                <a:solidFill>
                  <a:srgbClr val="000000"/>
                </a:solidFill>
                <a:latin typeface="Arial"/>
                <a:ea typeface="Arial"/>
                <a:cs typeface="Arial"/>
                <a:sym typeface="Arial"/>
              </a:rPr>
              <a:t>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2" name="Google Shape;292;p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vi-VN" sz="3200">
                <a:solidFill>
                  <a:srgbClr val="080808"/>
                </a:solidFill>
              </a:rPr>
              <a:t>Nguyễn Xuân Dung+ FAFBIU22036 </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080808"/>
                </a:solidFill>
              </a:rPr>
              <a:t>Phan Châu Anh + FAFBIU22020  </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080808"/>
                </a:solidFill>
              </a:rPr>
              <a:t>Lê Hồ Diệu Huyền + FAFBIU22246 </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080808"/>
                </a:solidFill>
              </a:rPr>
              <a:t>Nguyễn Đức Trọng + FAFBIU22210  </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080808"/>
                </a:solidFill>
              </a:rPr>
              <a:t>Ngô Ý Vy + BTBTIU22275</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080808"/>
                </a:solidFill>
              </a:rPr>
              <a:t>Nguyễn Hải Đăng + IELSIU22014</a:t>
            </a:r>
            <a:endParaRPr sz="3200">
              <a:solidFill>
                <a:srgbClr val="080808"/>
              </a:solidFill>
            </a:endParaRPr>
          </a:p>
          <a:p>
            <a:pPr marL="0" lvl="0" indent="0" algn="l" rtl="0">
              <a:spcBef>
                <a:spcPts val="640"/>
              </a:spcBef>
              <a:spcAft>
                <a:spcPts val="0"/>
              </a:spcAft>
              <a:buClr>
                <a:schemeClr val="dk1"/>
              </a:buClr>
              <a:buSzPts val="3200"/>
              <a:buFont typeface="Arial"/>
              <a:buNone/>
            </a:pPr>
            <a:r>
              <a:rPr lang="vi-VN" sz="3200">
                <a:solidFill>
                  <a:srgbClr val="1C1E21"/>
                </a:solidFill>
                <a:latin typeface="Quattrocento Sans"/>
                <a:ea typeface="Quattrocento Sans"/>
                <a:cs typeface="Quattrocento Sans"/>
                <a:sym typeface="Quattrocento Sans"/>
              </a:rPr>
              <a:t>Nguyễn Minh Hùng + </a:t>
            </a:r>
            <a:r>
              <a:rPr lang="vi-VN" sz="3200">
                <a:solidFill>
                  <a:srgbClr val="1C1E21"/>
                </a:solidFill>
              </a:rPr>
              <a:t>ITITIU22064 </a:t>
            </a:r>
            <a:endParaRPr sz="3200">
              <a:solidFill>
                <a:srgbClr val="080808"/>
              </a:solidFill>
            </a:endParaRPr>
          </a:p>
          <a:p>
            <a:pPr marL="0" lvl="0" indent="0" algn="l" rtl="0">
              <a:spcBef>
                <a:spcPts val="640"/>
              </a:spcBef>
              <a:spcAft>
                <a:spcPts val="0"/>
              </a:spcAft>
              <a:buClr>
                <a:schemeClr val="dk1"/>
              </a:buClr>
              <a:buSzPts val="3200"/>
              <a:buFont typeface="Arial"/>
              <a:buNone/>
            </a:pPr>
            <a:br>
              <a:rPr lang="vi-VN" sz="3200">
                <a:solidFill>
                  <a:srgbClr val="1C1E21"/>
                </a:solidFill>
                <a:latin typeface="Quattrocento Sans"/>
                <a:ea typeface="Quattrocento Sans"/>
                <a:cs typeface="Quattrocento Sans"/>
                <a:sym typeface="Quattrocento Sans"/>
              </a:rPr>
            </a:br>
            <a:endParaRPr/>
          </a:p>
        </p:txBody>
      </p:sp>
      <p:sp>
        <p:nvSpPr>
          <p:cNvPr id="293" name="Google Shape;293;p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vi-VN"/>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2" name="Google Shape;292;p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vi-VN" sz="3200" dirty="0">
                <a:solidFill>
                  <a:srgbClr val="080808"/>
                </a:solidFill>
              </a:rPr>
              <a:t>Nguyễn Xuân Dung+ FAFBIU22036 </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080808"/>
                </a:solidFill>
              </a:rPr>
              <a:t>Phan Châu Anh + FAFBIU22020  </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080808"/>
                </a:solidFill>
              </a:rPr>
              <a:t>Lê Hồ Diệu Huyền + FAFBIU22246 </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080808"/>
                </a:solidFill>
              </a:rPr>
              <a:t>Nguyễn Đức Trọng + FAFBIU22210  </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080808"/>
                </a:solidFill>
              </a:rPr>
              <a:t>Ngô Ý Vy + BTBTIU22275</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080808"/>
                </a:solidFill>
              </a:rPr>
              <a:t>Nguyễn Hải Đăng + IELSIU22014</a:t>
            </a:r>
            <a:endParaRPr sz="3200" dirty="0">
              <a:solidFill>
                <a:srgbClr val="080808"/>
              </a:solidFill>
            </a:endParaRPr>
          </a:p>
          <a:p>
            <a:pPr marL="0" lvl="0" indent="0" algn="l" rtl="0">
              <a:spcBef>
                <a:spcPts val="640"/>
              </a:spcBef>
              <a:spcAft>
                <a:spcPts val="0"/>
              </a:spcAft>
              <a:buClr>
                <a:schemeClr val="dk1"/>
              </a:buClr>
              <a:buSzPts val="3200"/>
              <a:buFont typeface="Arial"/>
              <a:buNone/>
            </a:pPr>
            <a:r>
              <a:rPr lang="vi-VN" sz="3200" dirty="0">
                <a:solidFill>
                  <a:srgbClr val="1C1E21"/>
                </a:solidFill>
                <a:latin typeface="Quattrocento Sans"/>
                <a:ea typeface="Quattrocento Sans"/>
                <a:cs typeface="Quattrocento Sans"/>
                <a:sym typeface="Quattrocento Sans"/>
              </a:rPr>
              <a:t>Nguyễn Minh Hùng + </a:t>
            </a:r>
            <a:r>
              <a:rPr lang="vi-VN" sz="3200" dirty="0">
                <a:solidFill>
                  <a:srgbClr val="1C1E21"/>
                </a:solidFill>
              </a:rPr>
              <a:t>ITITIU22064 </a:t>
            </a:r>
            <a:endParaRPr sz="3200" dirty="0">
              <a:solidFill>
                <a:srgbClr val="080808"/>
              </a:solidFill>
            </a:endParaRPr>
          </a:p>
          <a:p>
            <a:pPr marL="0" lvl="0" indent="0" algn="l" rtl="0">
              <a:spcBef>
                <a:spcPts val="640"/>
              </a:spcBef>
              <a:spcAft>
                <a:spcPts val="0"/>
              </a:spcAft>
              <a:buClr>
                <a:schemeClr val="dk1"/>
              </a:buClr>
              <a:buSzPts val="3200"/>
              <a:buFont typeface="Arial"/>
              <a:buNone/>
            </a:pPr>
            <a:br>
              <a:rPr lang="vi-VN" sz="3200" dirty="0">
                <a:solidFill>
                  <a:srgbClr val="1C1E21"/>
                </a:solidFill>
                <a:latin typeface="Quattrocento Sans"/>
                <a:ea typeface="Quattrocento Sans"/>
                <a:cs typeface="Quattrocento Sans"/>
                <a:sym typeface="Quattrocento Sans"/>
              </a:rPr>
            </a:br>
            <a:endParaRPr dirty="0"/>
          </a:p>
        </p:txBody>
      </p:sp>
      <p:sp>
        <p:nvSpPr>
          <p:cNvPr id="293" name="Google Shape;293;p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vi-VN"/>
              <a:t>10</a:t>
            </a:fld>
            <a:endParaRPr/>
          </a:p>
        </p:txBody>
      </p:sp>
    </p:spTree>
    <p:extLst>
      <p:ext uri="{BB962C8B-B14F-4D97-AF65-F5344CB8AC3E}">
        <p14:creationId xmlns:p14="http://schemas.microsoft.com/office/powerpoint/2010/main" val="6875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Phạm</a:t>
            </a:r>
            <a:r>
              <a:rPr lang="en-US" dirty="0"/>
              <a:t> Thanh </a:t>
            </a:r>
            <a:r>
              <a:rPr lang="en-US" dirty="0" err="1"/>
              <a:t>Thiên</a:t>
            </a:r>
            <a:r>
              <a:rPr lang="en-US" dirty="0"/>
              <a:t> – </a:t>
            </a:r>
            <a:r>
              <a:rPr lang="en-US" dirty="0" err="1"/>
              <a:t>ITITWE22133</a:t>
            </a:r>
            <a:endParaRPr lang="en-US" dirty="0"/>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11</a:t>
            </a:fld>
            <a:endParaRPr lang="en-US" altLang="en-US"/>
          </a:p>
        </p:txBody>
      </p:sp>
    </p:spTree>
    <p:extLst>
      <p:ext uri="{BB962C8B-B14F-4D97-AF65-F5344CB8AC3E}">
        <p14:creationId xmlns:p14="http://schemas.microsoft.com/office/powerpoint/2010/main" val="236961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
        <p:cNvGrpSpPr/>
        <p:nvPr/>
      </p:nvGrpSpPr>
      <p:grpSpPr>
        <a:xfrm>
          <a:off x="0" y="0"/>
          <a:ext cx="0" cy="0"/>
          <a:chOff x="0" y="0"/>
          <a:chExt cx="0" cy="0"/>
        </a:xfrm>
      </p:grpSpPr>
      <p:sp>
        <p:nvSpPr>
          <p:cNvPr id="27" name="Google Shape;27;p43"/>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43"/>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b="0" i="0" u="none" strike="noStrike" cap="none">
                <a:solidFill>
                  <a:schemeClr val="lt1"/>
                </a:solidFill>
                <a:latin typeface="Arial"/>
                <a:ea typeface="Arial"/>
                <a:cs typeface="Arial"/>
                <a:sym typeface="Arial"/>
              </a:defRPr>
            </a:lvl1pPr>
            <a:lvl2pPr marL="0" lvl="1" indent="0" algn="r">
              <a:spcBef>
                <a:spcPts val="0"/>
              </a:spcBef>
              <a:spcAft>
                <a:spcPts val="0"/>
              </a:spcAft>
              <a:buNone/>
              <a:defRPr sz="1200" b="0" i="0" u="none" strike="noStrike" cap="none">
                <a:solidFill>
                  <a:schemeClr val="lt1"/>
                </a:solidFill>
                <a:latin typeface="Arial"/>
                <a:ea typeface="Arial"/>
                <a:cs typeface="Arial"/>
                <a:sym typeface="Arial"/>
              </a:defRPr>
            </a:lvl2pPr>
            <a:lvl3pPr marL="0" lvl="2" indent="0" algn="r">
              <a:spcBef>
                <a:spcPts val="0"/>
              </a:spcBef>
              <a:spcAft>
                <a:spcPts val="0"/>
              </a:spcAft>
              <a:buNone/>
              <a:defRPr sz="1200" b="0" i="0" u="none" strike="noStrike" cap="none">
                <a:solidFill>
                  <a:schemeClr val="lt1"/>
                </a:solidFill>
                <a:latin typeface="Arial"/>
                <a:ea typeface="Arial"/>
                <a:cs typeface="Arial"/>
                <a:sym typeface="Arial"/>
              </a:defRPr>
            </a:lvl3pPr>
            <a:lvl4pPr marL="0" lvl="3" indent="0" algn="r">
              <a:spcBef>
                <a:spcPts val="0"/>
              </a:spcBef>
              <a:spcAft>
                <a:spcPts val="0"/>
              </a:spcAft>
              <a:buNone/>
              <a:defRPr sz="1200" b="0" i="0" u="none" strike="noStrike" cap="none">
                <a:solidFill>
                  <a:schemeClr val="lt1"/>
                </a:solidFill>
                <a:latin typeface="Arial"/>
                <a:ea typeface="Arial"/>
                <a:cs typeface="Arial"/>
                <a:sym typeface="Arial"/>
              </a:defRPr>
            </a:lvl4pPr>
            <a:lvl5pPr marL="0" lvl="4" indent="0" algn="r">
              <a:spcBef>
                <a:spcPts val="0"/>
              </a:spcBef>
              <a:spcAft>
                <a:spcPts val="0"/>
              </a:spcAft>
              <a:buNone/>
              <a:defRPr sz="1200" b="0" i="0" u="none" strike="noStrike" cap="none">
                <a:solidFill>
                  <a:schemeClr val="lt1"/>
                </a:solidFill>
                <a:latin typeface="Arial"/>
                <a:ea typeface="Arial"/>
                <a:cs typeface="Arial"/>
                <a:sym typeface="Arial"/>
              </a:defRPr>
            </a:lvl5pPr>
            <a:lvl6pPr marL="0" lvl="5" indent="0" algn="r">
              <a:spcBef>
                <a:spcPts val="0"/>
              </a:spcBef>
              <a:spcAft>
                <a:spcPts val="0"/>
              </a:spcAft>
              <a:buNone/>
              <a:defRPr sz="1200" b="0" i="0" u="none" strike="noStrike" cap="none">
                <a:solidFill>
                  <a:schemeClr val="lt1"/>
                </a:solidFill>
                <a:latin typeface="Arial"/>
                <a:ea typeface="Arial"/>
                <a:cs typeface="Arial"/>
                <a:sym typeface="Arial"/>
              </a:defRPr>
            </a:lvl6pPr>
            <a:lvl7pPr marL="0" lvl="6" indent="0" algn="r">
              <a:spcBef>
                <a:spcPts val="0"/>
              </a:spcBef>
              <a:spcAft>
                <a:spcPts val="0"/>
              </a:spcAft>
              <a:buNone/>
              <a:defRPr sz="1200" b="0" i="0" u="none" strike="noStrike" cap="none">
                <a:solidFill>
                  <a:schemeClr val="lt1"/>
                </a:solidFill>
                <a:latin typeface="Arial"/>
                <a:ea typeface="Arial"/>
                <a:cs typeface="Arial"/>
                <a:sym typeface="Arial"/>
              </a:defRPr>
            </a:lvl7pPr>
            <a:lvl8pPr marL="0" lvl="7" indent="0" algn="r">
              <a:spcBef>
                <a:spcPts val="0"/>
              </a:spcBef>
              <a:spcAft>
                <a:spcPts val="0"/>
              </a:spcAft>
              <a:buNone/>
              <a:defRPr sz="1200" b="0" i="0" u="none" strike="noStrike" cap="none">
                <a:solidFill>
                  <a:schemeClr val="lt1"/>
                </a:solidFill>
                <a:latin typeface="Arial"/>
                <a:ea typeface="Arial"/>
                <a:cs typeface="Arial"/>
                <a:sym typeface="Arial"/>
              </a:defRPr>
            </a:lvl8pPr>
            <a:lvl9pPr marL="0" lvl="8" indent="0" algn="r">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9"/>
        <p:cNvGrpSpPr/>
        <p:nvPr/>
      </p:nvGrpSpPr>
      <p:grpSpPr>
        <a:xfrm>
          <a:off x="0" y="0"/>
          <a:ext cx="0" cy="0"/>
          <a:chOff x="0" y="0"/>
          <a:chExt cx="0" cy="0"/>
        </a:xfrm>
      </p:grpSpPr>
      <p:sp>
        <p:nvSpPr>
          <p:cNvPr id="210" name="Google Shape;210;p53"/>
          <p:cNvSpPr txBox="1">
            <a:spLocks noGrp="1"/>
          </p:cNvSpPr>
          <p:nvPr>
            <p:ph type="title"/>
          </p:nvPr>
        </p:nvSpPr>
        <p:spPr>
          <a:xfrm rot="5400000">
            <a:off x="4610100" y="2247900"/>
            <a:ext cx="60960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53"/>
          <p:cNvSpPr txBox="1">
            <a:spLocks noGrp="1"/>
          </p:cNvSpPr>
          <p:nvPr>
            <p:ph type="body" idx="1"/>
          </p:nvPr>
        </p:nvSpPr>
        <p:spPr>
          <a:xfrm rot="5400000">
            <a:off x="419100" y="266700"/>
            <a:ext cx="60960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5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5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15"/>
        <p:cNvGrpSpPr/>
        <p:nvPr/>
      </p:nvGrpSpPr>
      <p:grpSpPr>
        <a:xfrm>
          <a:off x="0" y="0"/>
          <a:ext cx="0" cy="0"/>
          <a:chOff x="0" y="0"/>
          <a:chExt cx="0" cy="0"/>
        </a:xfrm>
      </p:grpSpPr>
      <p:sp>
        <p:nvSpPr>
          <p:cNvPr id="216" name="Google Shape;216;p5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7" name="Google Shape;217;p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218" name="Google Shape;218;p54"/>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54"/>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4"/>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2"/>
        <p:cNvGrpSpPr/>
        <p:nvPr/>
      </p:nvGrpSpPr>
      <p:grpSpPr>
        <a:xfrm>
          <a:off x="0" y="0"/>
          <a:ext cx="0" cy="0"/>
          <a:chOff x="0" y="0"/>
          <a:chExt cx="0" cy="0"/>
        </a:xfrm>
      </p:grpSpPr>
      <p:sp>
        <p:nvSpPr>
          <p:cNvPr id="33" name="Google Shape;33;p44"/>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4"/>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45"/>
          <p:cNvSpPr/>
          <p:nvPr/>
        </p:nvSpPr>
        <p:spPr>
          <a:xfrm>
            <a:off x="0" y="0"/>
            <a:ext cx="9144000" cy="1828800"/>
          </a:xfrm>
          <a:prstGeom prst="rect">
            <a:avLst/>
          </a:prstGeom>
          <a:gradFill>
            <a:gsLst>
              <a:gs pos="0">
                <a:schemeClr val="accen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8" name="Google Shape;38;p45"/>
          <p:cNvGrpSpPr/>
          <p:nvPr/>
        </p:nvGrpSpPr>
        <p:grpSpPr>
          <a:xfrm>
            <a:off x="152400" y="381000"/>
            <a:ext cx="6838950" cy="3365500"/>
            <a:chOff x="664" y="1951"/>
            <a:chExt cx="4308" cy="2120"/>
          </a:xfrm>
        </p:grpSpPr>
        <p:sp>
          <p:nvSpPr>
            <p:cNvPr id="39" name="Google Shape;39;p45"/>
            <p:cNvSpPr/>
            <p:nvPr/>
          </p:nvSpPr>
          <p:spPr>
            <a:xfrm>
              <a:off x="743" y="2045"/>
              <a:ext cx="1267" cy="1938"/>
            </a:xfrm>
            <a:custGeom>
              <a:avLst/>
              <a:gdLst/>
              <a:ahLst/>
              <a:cxnLst/>
              <a:rect l="l" t="t" r="r" b="b"/>
              <a:pathLst>
                <a:path w="1692" h="2586" extrusionOk="0">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45"/>
            <p:cNvSpPr/>
            <p:nvPr/>
          </p:nvSpPr>
          <p:spPr>
            <a:xfrm>
              <a:off x="703" y="2230"/>
              <a:ext cx="34" cy="28"/>
            </a:xfrm>
            <a:custGeom>
              <a:avLst/>
              <a:gdLst/>
              <a:ahLst/>
              <a:cxnLst/>
              <a:rect l="l" t="t" r="r" b="b"/>
              <a:pathLst>
                <a:path w="46" h="38" extrusionOk="0">
                  <a:moveTo>
                    <a:pt x="16" y="4"/>
                  </a:moveTo>
                  <a:lnTo>
                    <a:pt x="0" y="22"/>
                  </a:lnTo>
                  <a:lnTo>
                    <a:pt x="22" y="38"/>
                  </a:lnTo>
                  <a:lnTo>
                    <a:pt x="46" y="26"/>
                  </a:lnTo>
                  <a:lnTo>
                    <a:pt x="30" y="0"/>
                  </a:lnTo>
                  <a:lnTo>
                    <a:pt x="16" y="4"/>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45"/>
            <p:cNvSpPr/>
            <p:nvPr/>
          </p:nvSpPr>
          <p:spPr>
            <a:xfrm>
              <a:off x="1010" y="2353"/>
              <a:ext cx="39" cy="32"/>
            </a:xfrm>
            <a:custGeom>
              <a:avLst/>
              <a:gdLst/>
              <a:ahLst/>
              <a:cxnLst/>
              <a:rect l="l" t="t" r="r" b="b"/>
              <a:pathLst>
                <a:path w="52" h="44" extrusionOk="0">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45"/>
            <p:cNvSpPr/>
            <p:nvPr/>
          </p:nvSpPr>
          <p:spPr>
            <a:xfrm>
              <a:off x="1792" y="2409"/>
              <a:ext cx="98" cy="74"/>
            </a:xfrm>
            <a:custGeom>
              <a:avLst/>
              <a:gdLst/>
              <a:ahLst/>
              <a:cxnLst/>
              <a:rect l="l" t="t" r="r" b="b"/>
              <a:pathLst>
                <a:path w="131" h="98" extrusionOk="0">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45"/>
            <p:cNvSpPr/>
            <p:nvPr/>
          </p:nvSpPr>
          <p:spPr>
            <a:xfrm>
              <a:off x="1318" y="2793"/>
              <a:ext cx="158" cy="84"/>
            </a:xfrm>
            <a:custGeom>
              <a:avLst/>
              <a:gdLst/>
              <a:ahLst/>
              <a:cxnLst/>
              <a:rect l="l" t="t" r="r" b="b"/>
              <a:pathLst>
                <a:path w="212" h="112" extrusionOk="0">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5"/>
            <p:cNvSpPr/>
            <p:nvPr/>
          </p:nvSpPr>
          <p:spPr>
            <a:xfrm>
              <a:off x="1448" y="2857"/>
              <a:ext cx="99" cy="41"/>
            </a:xfrm>
            <a:custGeom>
              <a:avLst/>
              <a:gdLst/>
              <a:ahLst/>
              <a:cxnLst/>
              <a:rect l="l" t="t" r="r" b="b"/>
              <a:pathLst>
                <a:path w="133" h="54" extrusionOk="0">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45"/>
            <p:cNvSpPr/>
            <p:nvPr/>
          </p:nvSpPr>
          <p:spPr>
            <a:xfrm>
              <a:off x="1553" y="288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45"/>
            <p:cNvSpPr/>
            <p:nvPr/>
          </p:nvSpPr>
          <p:spPr>
            <a:xfrm>
              <a:off x="1609" y="2886"/>
              <a:ext cx="12" cy="25"/>
            </a:xfrm>
            <a:custGeom>
              <a:avLst/>
              <a:gdLst/>
              <a:ahLst/>
              <a:cxnLst/>
              <a:rect l="l" t="t" r="r" b="b"/>
              <a:pathLst>
                <a:path w="16" h="34" extrusionOk="0">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45"/>
            <p:cNvSpPr/>
            <p:nvPr/>
          </p:nvSpPr>
          <p:spPr>
            <a:xfrm>
              <a:off x="1426" y="2040"/>
              <a:ext cx="180" cy="88"/>
            </a:xfrm>
            <a:custGeom>
              <a:avLst/>
              <a:gdLst/>
              <a:ahLst/>
              <a:cxnLst/>
              <a:rect l="l" t="t" r="r" b="b"/>
              <a:pathLst>
                <a:path w="240" h="117" extrusionOk="0">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5"/>
            <p:cNvSpPr/>
            <p:nvPr/>
          </p:nvSpPr>
          <p:spPr>
            <a:xfrm>
              <a:off x="1506" y="1999"/>
              <a:ext cx="146" cy="60"/>
            </a:xfrm>
            <a:custGeom>
              <a:avLst/>
              <a:gdLst/>
              <a:ahLst/>
              <a:cxnLst/>
              <a:rect l="l" t="t" r="r" b="b"/>
              <a:pathLst>
                <a:path w="194" h="80" extrusionOk="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45"/>
            <p:cNvSpPr/>
            <p:nvPr/>
          </p:nvSpPr>
          <p:spPr>
            <a:xfrm>
              <a:off x="1711" y="2069"/>
              <a:ext cx="233" cy="190"/>
            </a:xfrm>
            <a:custGeom>
              <a:avLst/>
              <a:gdLst/>
              <a:ahLst/>
              <a:cxnLst/>
              <a:rect l="l" t="t" r="r" b="b"/>
              <a:pathLst>
                <a:path w="310" h="254" extrusionOk="0">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45"/>
            <p:cNvSpPr/>
            <p:nvPr/>
          </p:nvSpPr>
          <p:spPr>
            <a:xfrm>
              <a:off x="1709" y="1987"/>
              <a:ext cx="44" cy="37"/>
            </a:xfrm>
            <a:custGeom>
              <a:avLst/>
              <a:gdLst/>
              <a:ahLst/>
              <a:cxnLst/>
              <a:rect l="l" t="t" r="r" b="b"/>
              <a:pathLst>
                <a:path w="59" h="50" extrusionOk="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45"/>
            <p:cNvSpPr/>
            <p:nvPr/>
          </p:nvSpPr>
          <p:spPr>
            <a:xfrm>
              <a:off x="1625" y="2057"/>
              <a:ext cx="65" cy="42"/>
            </a:xfrm>
            <a:custGeom>
              <a:avLst/>
              <a:gdLst/>
              <a:ahLst/>
              <a:cxnLst/>
              <a:rect l="l" t="t" r="r" b="b"/>
              <a:pathLst>
                <a:path w="86" h="57" extrusionOk="0">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45"/>
            <p:cNvSpPr/>
            <p:nvPr/>
          </p:nvSpPr>
          <p:spPr>
            <a:xfrm>
              <a:off x="1693" y="2065"/>
              <a:ext cx="54" cy="25"/>
            </a:xfrm>
            <a:custGeom>
              <a:avLst/>
              <a:gdLst/>
              <a:ahLst/>
              <a:cxnLst/>
              <a:rect l="l" t="t" r="r" b="b"/>
              <a:pathLst>
                <a:path w="73" h="34" extrusionOk="0">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45"/>
            <p:cNvSpPr/>
            <p:nvPr/>
          </p:nvSpPr>
          <p:spPr>
            <a:xfrm>
              <a:off x="1664" y="2029"/>
              <a:ext cx="64" cy="34"/>
            </a:xfrm>
            <a:custGeom>
              <a:avLst/>
              <a:gdLst/>
              <a:ahLst/>
              <a:cxnLst/>
              <a:rect l="l" t="t" r="r" b="b"/>
              <a:pathLst>
                <a:path w="85" h="45" extrusionOk="0">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45"/>
            <p:cNvSpPr/>
            <p:nvPr/>
          </p:nvSpPr>
          <p:spPr>
            <a:xfrm>
              <a:off x="1637" y="1997"/>
              <a:ext cx="44" cy="24"/>
            </a:xfrm>
            <a:custGeom>
              <a:avLst/>
              <a:gdLst/>
              <a:ahLst/>
              <a:cxnLst/>
              <a:rect l="l" t="t" r="r" b="b"/>
              <a:pathLst>
                <a:path w="58" h="31" extrusionOk="0">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45"/>
            <p:cNvSpPr/>
            <p:nvPr/>
          </p:nvSpPr>
          <p:spPr>
            <a:xfrm>
              <a:off x="1751" y="2000"/>
              <a:ext cx="114" cy="77"/>
            </a:xfrm>
            <a:custGeom>
              <a:avLst/>
              <a:gdLst/>
              <a:ahLst/>
              <a:cxnLst/>
              <a:rect l="l" t="t" r="r" b="b"/>
              <a:pathLst>
                <a:path w="152" h="102" extrusionOk="0">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45"/>
            <p:cNvSpPr/>
            <p:nvPr/>
          </p:nvSpPr>
          <p:spPr>
            <a:xfrm>
              <a:off x="664" y="2245"/>
              <a:ext cx="25" cy="15"/>
            </a:xfrm>
            <a:custGeom>
              <a:avLst/>
              <a:gdLst/>
              <a:ahLst/>
              <a:cxnLst/>
              <a:rect l="l" t="t" r="r" b="b"/>
              <a:pathLst>
                <a:path w="34" h="20" extrusionOk="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45"/>
            <p:cNvSpPr/>
            <p:nvPr/>
          </p:nvSpPr>
          <p:spPr>
            <a:xfrm>
              <a:off x="1421" y="2756"/>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45"/>
            <p:cNvSpPr/>
            <p:nvPr/>
          </p:nvSpPr>
          <p:spPr>
            <a:xfrm>
              <a:off x="1424" y="2781"/>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45"/>
            <p:cNvSpPr/>
            <p:nvPr/>
          </p:nvSpPr>
          <p:spPr>
            <a:xfrm>
              <a:off x="1628" y="2913"/>
              <a:ext cx="15"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45"/>
            <p:cNvSpPr/>
            <p:nvPr/>
          </p:nvSpPr>
          <p:spPr>
            <a:xfrm>
              <a:off x="1752" y="2429"/>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45"/>
            <p:cNvSpPr/>
            <p:nvPr/>
          </p:nvSpPr>
          <p:spPr>
            <a:xfrm>
              <a:off x="1652" y="2224"/>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45"/>
            <p:cNvSpPr/>
            <p:nvPr/>
          </p:nvSpPr>
          <p:spPr>
            <a:xfrm>
              <a:off x="1717" y="2045"/>
              <a:ext cx="39"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45"/>
            <p:cNvSpPr/>
            <p:nvPr/>
          </p:nvSpPr>
          <p:spPr>
            <a:xfrm>
              <a:off x="1780" y="215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45"/>
            <p:cNvSpPr/>
            <p:nvPr/>
          </p:nvSpPr>
          <p:spPr>
            <a:xfrm>
              <a:off x="1796" y="1951"/>
              <a:ext cx="696" cy="346"/>
            </a:xfrm>
            <a:custGeom>
              <a:avLst/>
              <a:gdLst/>
              <a:ahLst/>
              <a:cxnLst/>
              <a:rect l="l" t="t" r="r" b="b"/>
              <a:pathLst>
                <a:path w="929" h="462" extrusionOk="0">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45"/>
            <p:cNvSpPr/>
            <p:nvPr/>
          </p:nvSpPr>
          <p:spPr>
            <a:xfrm>
              <a:off x="2009" y="2135"/>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45"/>
            <p:cNvSpPr/>
            <p:nvPr/>
          </p:nvSpPr>
          <p:spPr>
            <a:xfrm>
              <a:off x="2292" y="2201"/>
              <a:ext cx="128" cy="54"/>
            </a:xfrm>
            <a:custGeom>
              <a:avLst/>
              <a:gdLst/>
              <a:ahLst/>
              <a:cxnLst/>
              <a:rect l="l" t="t" r="r" b="b"/>
              <a:pathLst>
                <a:path w="172" h="72" extrusionOk="0">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45"/>
            <p:cNvSpPr/>
            <p:nvPr/>
          </p:nvSpPr>
          <p:spPr>
            <a:xfrm>
              <a:off x="2393" y="2038"/>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45"/>
            <p:cNvSpPr/>
            <p:nvPr/>
          </p:nvSpPr>
          <p:spPr>
            <a:xfrm>
              <a:off x="2662" y="2006"/>
              <a:ext cx="155" cy="63"/>
            </a:xfrm>
            <a:custGeom>
              <a:avLst/>
              <a:gdLst/>
              <a:ahLst/>
              <a:cxnLst/>
              <a:rect l="l" t="t" r="r" b="b"/>
              <a:pathLst>
                <a:path w="206" h="85" extrusionOk="0">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45"/>
            <p:cNvSpPr/>
            <p:nvPr/>
          </p:nvSpPr>
          <p:spPr>
            <a:xfrm>
              <a:off x="2759" y="2039"/>
              <a:ext cx="48" cy="21"/>
            </a:xfrm>
            <a:custGeom>
              <a:avLst/>
              <a:gdLst/>
              <a:ahLst/>
              <a:cxnLst/>
              <a:rect l="l" t="t" r="r" b="b"/>
              <a:pathLst>
                <a:path w="64" h="28" extrusionOk="0">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45"/>
            <p:cNvSpPr/>
            <p:nvPr/>
          </p:nvSpPr>
          <p:spPr>
            <a:xfrm>
              <a:off x="2467" y="2311"/>
              <a:ext cx="109" cy="132"/>
            </a:xfrm>
            <a:custGeom>
              <a:avLst/>
              <a:gdLst/>
              <a:ahLst/>
              <a:cxnLst/>
              <a:rect l="l" t="t" r="r" b="b"/>
              <a:pathLst>
                <a:path w="146" h="176" extrusionOk="0">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45"/>
            <p:cNvSpPr/>
            <p:nvPr/>
          </p:nvSpPr>
          <p:spPr>
            <a:xfrm>
              <a:off x="2413" y="2359"/>
              <a:ext cx="69" cy="68"/>
            </a:xfrm>
            <a:custGeom>
              <a:avLst/>
              <a:gdLst/>
              <a:ahLst/>
              <a:cxnLst/>
              <a:rect l="l" t="t" r="r" b="b"/>
              <a:pathLst>
                <a:path w="92" h="92" extrusionOk="0">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45"/>
            <p:cNvSpPr/>
            <p:nvPr/>
          </p:nvSpPr>
          <p:spPr>
            <a:xfrm>
              <a:off x="4099" y="3502"/>
              <a:ext cx="474" cy="495"/>
            </a:xfrm>
            <a:custGeom>
              <a:avLst/>
              <a:gdLst/>
              <a:ahLst/>
              <a:cxnLst/>
              <a:rect l="l" t="t" r="r" b="b"/>
              <a:pathLst>
                <a:path w="633" h="660" extrusionOk="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45"/>
            <p:cNvSpPr/>
            <p:nvPr/>
          </p:nvSpPr>
          <p:spPr>
            <a:xfrm>
              <a:off x="4246" y="3241"/>
              <a:ext cx="319" cy="210"/>
            </a:xfrm>
            <a:custGeom>
              <a:avLst/>
              <a:gdLst/>
              <a:ahLst/>
              <a:cxnLst/>
              <a:rect l="l" t="t" r="r" b="b"/>
              <a:pathLst>
                <a:path w="426" h="280" extrusionOk="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45"/>
            <p:cNvSpPr/>
            <p:nvPr/>
          </p:nvSpPr>
          <p:spPr>
            <a:xfrm>
              <a:off x="4255" y="3243"/>
              <a:ext cx="311" cy="211"/>
            </a:xfrm>
            <a:custGeom>
              <a:avLst/>
              <a:gdLst/>
              <a:ahLst/>
              <a:cxnLst/>
              <a:rect l="l" t="t" r="r" b="b"/>
              <a:pathLst>
                <a:path w="416" h="282" extrusionOk="0">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45"/>
            <p:cNvSpPr/>
            <p:nvPr/>
          </p:nvSpPr>
          <p:spPr>
            <a:xfrm>
              <a:off x="4485" y="4013"/>
              <a:ext cx="45" cy="58"/>
            </a:xfrm>
            <a:custGeom>
              <a:avLst/>
              <a:gdLst/>
              <a:ahLst/>
              <a:cxnLst/>
              <a:rect l="l" t="t" r="r" b="b"/>
              <a:pathLst>
                <a:path w="60" h="78" extrusionOk="0">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45"/>
            <p:cNvSpPr/>
            <p:nvPr/>
          </p:nvSpPr>
          <p:spPr>
            <a:xfrm>
              <a:off x="4621" y="3923"/>
              <a:ext cx="164" cy="85"/>
            </a:xfrm>
            <a:custGeom>
              <a:avLst/>
              <a:gdLst/>
              <a:ahLst/>
              <a:cxnLst/>
              <a:rect l="l" t="t" r="r" b="b"/>
              <a:pathLst>
                <a:path w="219" h="113" extrusionOk="0">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45"/>
            <p:cNvSpPr/>
            <p:nvPr/>
          </p:nvSpPr>
          <p:spPr>
            <a:xfrm>
              <a:off x="4791" y="3873"/>
              <a:ext cx="104" cy="92"/>
            </a:xfrm>
            <a:custGeom>
              <a:avLst/>
              <a:gdLst/>
              <a:ahLst/>
              <a:cxnLst/>
              <a:rect l="l" t="t" r="r" b="b"/>
              <a:pathLst>
                <a:path w="139" h="122" extrusionOk="0">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45"/>
            <p:cNvSpPr/>
            <p:nvPr/>
          </p:nvSpPr>
          <p:spPr>
            <a:xfrm>
              <a:off x="4846" y="3832"/>
              <a:ext cx="37" cy="26"/>
            </a:xfrm>
            <a:custGeom>
              <a:avLst/>
              <a:gdLst/>
              <a:ahLst/>
              <a:cxnLst/>
              <a:rect l="l" t="t" r="r" b="b"/>
              <a:pathLst>
                <a:path w="49" h="35" extrusionOk="0">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45"/>
            <p:cNvSpPr/>
            <p:nvPr/>
          </p:nvSpPr>
          <p:spPr>
            <a:xfrm>
              <a:off x="3123" y="3346"/>
              <a:ext cx="123" cy="201"/>
            </a:xfrm>
            <a:custGeom>
              <a:avLst/>
              <a:gdLst/>
              <a:ahLst/>
              <a:cxnLst/>
              <a:rect l="l" t="t" r="r" b="b"/>
              <a:pathLst>
                <a:path w="164" h="268" extrusionOk="0">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45"/>
            <p:cNvSpPr/>
            <p:nvPr/>
          </p:nvSpPr>
          <p:spPr>
            <a:xfrm>
              <a:off x="3655" y="3034"/>
              <a:ext cx="49" cy="61"/>
            </a:xfrm>
            <a:custGeom>
              <a:avLst/>
              <a:gdLst/>
              <a:ahLst/>
              <a:cxnLst/>
              <a:rect l="l" t="t" r="r" b="b"/>
              <a:pathLst>
                <a:path w="66" h="81" extrusionOk="0">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45"/>
            <p:cNvSpPr/>
            <p:nvPr/>
          </p:nvSpPr>
          <p:spPr>
            <a:xfrm>
              <a:off x="3988" y="3100"/>
              <a:ext cx="111" cy="183"/>
            </a:xfrm>
            <a:custGeom>
              <a:avLst/>
              <a:gdLst/>
              <a:ahLst/>
              <a:cxnLst/>
              <a:rect l="l" t="t" r="r" b="b"/>
              <a:pathLst>
                <a:path w="148" h="244" extrusionOk="0">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45"/>
            <p:cNvSpPr/>
            <p:nvPr/>
          </p:nvSpPr>
          <p:spPr>
            <a:xfrm>
              <a:off x="3894" y="3043"/>
              <a:ext cx="72" cy="137"/>
            </a:xfrm>
            <a:custGeom>
              <a:avLst/>
              <a:gdLst/>
              <a:ahLst/>
              <a:cxnLst/>
              <a:rect l="l" t="t" r="r" b="b"/>
              <a:pathLst>
                <a:path w="96" h="183" extrusionOk="0">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45"/>
            <p:cNvSpPr/>
            <p:nvPr/>
          </p:nvSpPr>
          <p:spPr>
            <a:xfrm>
              <a:off x="3943" y="3153"/>
              <a:ext cx="40" cy="131"/>
            </a:xfrm>
            <a:custGeom>
              <a:avLst/>
              <a:gdLst/>
              <a:ahLst/>
              <a:cxnLst/>
              <a:rect l="l" t="t" r="r" b="b"/>
              <a:pathLst>
                <a:path w="54" h="175" extrusionOk="0">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45"/>
            <p:cNvSpPr/>
            <p:nvPr/>
          </p:nvSpPr>
          <p:spPr>
            <a:xfrm>
              <a:off x="3988" y="3290"/>
              <a:ext cx="65" cy="54"/>
            </a:xfrm>
            <a:custGeom>
              <a:avLst/>
              <a:gdLst/>
              <a:ahLst/>
              <a:cxnLst/>
              <a:rect l="l" t="t" r="r" b="b"/>
              <a:pathLst>
                <a:path w="86" h="73" extrusionOk="0">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45"/>
            <p:cNvSpPr/>
            <p:nvPr/>
          </p:nvSpPr>
          <p:spPr>
            <a:xfrm>
              <a:off x="4092" y="3195"/>
              <a:ext cx="83" cy="117"/>
            </a:xfrm>
            <a:custGeom>
              <a:avLst/>
              <a:gdLst/>
              <a:ahLst/>
              <a:cxnLst/>
              <a:rect l="l" t="t" r="r" b="b"/>
              <a:pathLst>
                <a:path w="111" h="156" extrusionOk="0">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45"/>
            <p:cNvSpPr/>
            <p:nvPr/>
          </p:nvSpPr>
          <p:spPr>
            <a:xfrm>
              <a:off x="4064" y="2777"/>
              <a:ext cx="22" cy="71"/>
            </a:xfrm>
            <a:custGeom>
              <a:avLst/>
              <a:gdLst/>
              <a:ahLst/>
              <a:cxnLst/>
              <a:rect l="l" t="t" r="r" b="b"/>
              <a:pathLst>
                <a:path w="30" h="94" extrusionOk="0">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45"/>
            <p:cNvSpPr/>
            <p:nvPr/>
          </p:nvSpPr>
          <p:spPr>
            <a:xfrm>
              <a:off x="4078" y="2896"/>
              <a:ext cx="61" cy="118"/>
            </a:xfrm>
            <a:custGeom>
              <a:avLst/>
              <a:gdLst/>
              <a:ahLst/>
              <a:cxnLst/>
              <a:rect l="l" t="t" r="r" b="b"/>
              <a:pathLst>
                <a:path w="81" h="158" extrusionOk="0">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45"/>
            <p:cNvSpPr/>
            <p:nvPr/>
          </p:nvSpPr>
          <p:spPr>
            <a:xfrm>
              <a:off x="4121" y="3052"/>
              <a:ext cx="64" cy="79"/>
            </a:xfrm>
            <a:custGeom>
              <a:avLst/>
              <a:gdLst/>
              <a:ahLst/>
              <a:cxnLst/>
              <a:rect l="l" t="t" r="r" b="b"/>
              <a:pathLst>
                <a:path w="85" h="105" extrusionOk="0">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45"/>
            <p:cNvSpPr/>
            <p:nvPr/>
          </p:nvSpPr>
          <p:spPr>
            <a:xfrm>
              <a:off x="4197" y="3193"/>
              <a:ext cx="29" cy="49"/>
            </a:xfrm>
            <a:custGeom>
              <a:avLst/>
              <a:gdLst/>
              <a:ahLst/>
              <a:cxnLst/>
              <a:rect l="l" t="t" r="r" b="b"/>
              <a:pathLst>
                <a:path w="38" h="66" extrusionOk="0">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45"/>
            <p:cNvSpPr/>
            <p:nvPr/>
          </p:nvSpPr>
          <p:spPr>
            <a:xfrm>
              <a:off x="4181" y="3275"/>
              <a:ext cx="18" cy="17"/>
            </a:xfrm>
            <a:custGeom>
              <a:avLst/>
              <a:gdLst/>
              <a:ahLst/>
              <a:cxnLst/>
              <a:rect l="l" t="t" r="r" b="b"/>
              <a:pathLst>
                <a:path w="24" h="23" extrusionOk="0">
                  <a:moveTo>
                    <a:pt x="0" y="0"/>
                  </a:moveTo>
                  <a:cubicBezTo>
                    <a:pt x="1" y="8"/>
                    <a:pt x="3" y="16"/>
                    <a:pt x="6" y="23"/>
                  </a:cubicBezTo>
                  <a:cubicBezTo>
                    <a:pt x="19" y="20"/>
                    <a:pt x="19" y="22"/>
                    <a:pt x="24" y="11"/>
                  </a:cubicBezTo>
                  <a:cubicBezTo>
                    <a:pt x="20" y="0"/>
                    <a:pt x="4" y="8"/>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45"/>
            <p:cNvSpPr/>
            <p:nvPr/>
          </p:nvSpPr>
          <p:spPr>
            <a:xfrm>
              <a:off x="4208" y="3265"/>
              <a:ext cx="45" cy="37"/>
            </a:xfrm>
            <a:custGeom>
              <a:avLst/>
              <a:gdLst/>
              <a:ahLst/>
              <a:cxnLst/>
              <a:rect l="l" t="t" r="r" b="b"/>
              <a:pathLst>
                <a:path w="60" h="49" extrusionOk="0">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45"/>
            <p:cNvSpPr/>
            <p:nvPr/>
          </p:nvSpPr>
          <p:spPr>
            <a:xfrm>
              <a:off x="4277" y="3335"/>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45"/>
            <p:cNvSpPr/>
            <p:nvPr/>
          </p:nvSpPr>
          <p:spPr>
            <a:xfrm>
              <a:off x="4544" y="3293"/>
              <a:ext cx="46" cy="47"/>
            </a:xfrm>
            <a:custGeom>
              <a:avLst/>
              <a:gdLst/>
              <a:ahLst/>
              <a:cxnLst/>
              <a:rect l="l" t="t" r="r" b="b"/>
              <a:pathLst>
                <a:path w="61" h="63" extrusionOk="0">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45"/>
            <p:cNvSpPr/>
            <p:nvPr/>
          </p:nvSpPr>
          <p:spPr>
            <a:xfrm>
              <a:off x="4147" y="3352"/>
              <a:ext cx="46" cy="50"/>
            </a:xfrm>
            <a:custGeom>
              <a:avLst/>
              <a:gdLst/>
              <a:ahLst/>
              <a:cxnLst/>
              <a:rect l="l" t="t" r="r" b="b"/>
              <a:pathLst>
                <a:path w="61" h="67" extrusionOk="0">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45"/>
            <p:cNvSpPr/>
            <p:nvPr/>
          </p:nvSpPr>
          <p:spPr>
            <a:xfrm>
              <a:off x="4098" y="3371"/>
              <a:ext cx="32" cy="27"/>
            </a:xfrm>
            <a:custGeom>
              <a:avLst/>
              <a:gdLst/>
              <a:ahLst/>
              <a:cxnLst/>
              <a:rect l="l" t="t" r="r" b="b"/>
              <a:pathLst>
                <a:path w="43" h="36" extrusionOk="0">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45"/>
            <p:cNvSpPr/>
            <p:nvPr/>
          </p:nvSpPr>
          <p:spPr>
            <a:xfrm>
              <a:off x="4077" y="3342"/>
              <a:ext cx="24" cy="31"/>
            </a:xfrm>
            <a:custGeom>
              <a:avLst/>
              <a:gdLst/>
              <a:ahLst/>
              <a:cxnLst/>
              <a:rect l="l" t="t" r="r" b="b"/>
              <a:pathLst>
                <a:path w="32" h="41" extrusionOk="0">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45"/>
            <p:cNvSpPr/>
            <p:nvPr/>
          </p:nvSpPr>
          <p:spPr>
            <a:xfrm>
              <a:off x="4111" y="3353"/>
              <a:ext cx="34" cy="24"/>
            </a:xfrm>
            <a:custGeom>
              <a:avLst/>
              <a:gdLst/>
              <a:ahLst/>
              <a:cxnLst/>
              <a:rect l="l" t="t" r="r" b="b"/>
              <a:pathLst>
                <a:path w="45" h="32" extrusionOk="0">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45"/>
            <p:cNvSpPr/>
            <p:nvPr/>
          </p:nvSpPr>
          <p:spPr>
            <a:xfrm>
              <a:off x="4062" y="3021"/>
              <a:ext cx="27" cy="55"/>
            </a:xfrm>
            <a:custGeom>
              <a:avLst/>
              <a:gdLst/>
              <a:ahLst/>
              <a:cxnLst/>
              <a:rect l="l" t="t" r="r" b="b"/>
              <a:pathLst>
                <a:path w="35" h="74" extrusionOk="0">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45"/>
            <p:cNvSpPr/>
            <p:nvPr/>
          </p:nvSpPr>
          <p:spPr>
            <a:xfrm>
              <a:off x="4113" y="3012"/>
              <a:ext cx="19" cy="55"/>
            </a:xfrm>
            <a:custGeom>
              <a:avLst/>
              <a:gdLst/>
              <a:ahLst/>
              <a:cxnLst/>
              <a:rect l="l" t="t" r="r" b="b"/>
              <a:pathLst>
                <a:path w="25" h="73" extrusionOk="0">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45"/>
            <p:cNvSpPr/>
            <p:nvPr/>
          </p:nvSpPr>
          <p:spPr>
            <a:xfrm>
              <a:off x="4135" y="2995"/>
              <a:ext cx="10" cy="25"/>
            </a:xfrm>
            <a:custGeom>
              <a:avLst/>
              <a:gdLst/>
              <a:ahLst/>
              <a:cxnLst/>
              <a:rect l="l" t="t" r="r" b="b"/>
              <a:pathLst>
                <a:path w="14" h="33" extrusionOk="0">
                  <a:moveTo>
                    <a:pt x="11" y="0"/>
                  </a:moveTo>
                  <a:cubicBezTo>
                    <a:pt x="7" y="3"/>
                    <a:pt x="5" y="7"/>
                    <a:pt x="1" y="10"/>
                  </a:cubicBezTo>
                  <a:cubicBezTo>
                    <a:pt x="2" y="18"/>
                    <a:pt x="0" y="33"/>
                    <a:pt x="11" y="25"/>
                  </a:cubicBezTo>
                  <a:cubicBezTo>
                    <a:pt x="14" y="15"/>
                    <a:pt x="5" y="4"/>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45"/>
            <p:cNvSpPr/>
            <p:nvPr/>
          </p:nvSpPr>
          <p:spPr>
            <a:xfrm>
              <a:off x="4145" y="3007"/>
              <a:ext cx="21" cy="48"/>
            </a:xfrm>
            <a:custGeom>
              <a:avLst/>
              <a:gdLst/>
              <a:ahLst/>
              <a:cxnLst/>
              <a:rect l="l" t="t" r="r" b="b"/>
              <a:pathLst>
                <a:path w="28" h="64" extrusionOk="0">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45"/>
            <p:cNvSpPr/>
            <p:nvPr/>
          </p:nvSpPr>
          <p:spPr>
            <a:xfrm>
              <a:off x="3876" y="3076"/>
              <a:ext cx="12" cy="27"/>
            </a:xfrm>
            <a:custGeom>
              <a:avLst/>
              <a:gdLst/>
              <a:ahLst/>
              <a:cxnLst/>
              <a:rect l="l" t="t" r="r" b="b"/>
              <a:pathLst>
                <a:path w="16" h="36" extrusionOk="0">
                  <a:moveTo>
                    <a:pt x="14" y="3"/>
                  </a:moveTo>
                  <a:cubicBezTo>
                    <a:pt x="7" y="0"/>
                    <a:pt x="4" y="1"/>
                    <a:pt x="0" y="7"/>
                  </a:cubicBezTo>
                  <a:cubicBezTo>
                    <a:pt x="3" y="14"/>
                    <a:pt x="2" y="17"/>
                    <a:pt x="8" y="22"/>
                  </a:cubicBezTo>
                  <a:cubicBezTo>
                    <a:pt x="16" y="36"/>
                    <a:pt x="11" y="7"/>
                    <a:pt x="14"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45"/>
            <p:cNvSpPr/>
            <p:nvPr/>
          </p:nvSpPr>
          <p:spPr>
            <a:xfrm>
              <a:off x="3866" y="305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45"/>
            <p:cNvSpPr/>
            <p:nvPr/>
          </p:nvSpPr>
          <p:spPr>
            <a:xfrm>
              <a:off x="3862" y="3035"/>
              <a:ext cx="12" cy="14"/>
            </a:xfrm>
            <a:custGeom>
              <a:avLst/>
              <a:gdLst/>
              <a:ahLst/>
              <a:cxnLst/>
              <a:rect l="l" t="t" r="r" b="b"/>
              <a:pathLst>
                <a:path w="16" h="19" extrusionOk="0">
                  <a:moveTo>
                    <a:pt x="10" y="5"/>
                  </a:moveTo>
                  <a:cubicBezTo>
                    <a:pt x="4" y="0"/>
                    <a:pt x="1" y="3"/>
                    <a:pt x="0" y="10"/>
                  </a:cubicBezTo>
                  <a:cubicBezTo>
                    <a:pt x="4" y="15"/>
                    <a:pt x="7" y="16"/>
                    <a:pt x="12" y="19"/>
                  </a:cubicBezTo>
                  <a:cubicBezTo>
                    <a:pt x="16" y="12"/>
                    <a:pt x="14"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45"/>
            <p:cNvSpPr/>
            <p:nvPr/>
          </p:nvSpPr>
          <p:spPr>
            <a:xfrm>
              <a:off x="3850" y="2995"/>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45"/>
            <p:cNvSpPr/>
            <p:nvPr/>
          </p:nvSpPr>
          <p:spPr>
            <a:xfrm>
              <a:off x="3852" y="3020"/>
              <a:ext cx="16" cy="13"/>
            </a:xfrm>
            <a:custGeom>
              <a:avLst/>
              <a:gdLst/>
              <a:ahLst/>
              <a:cxnLst/>
              <a:rect l="l" t="t" r="r" b="b"/>
              <a:pathLst>
                <a:path w="22" h="18" extrusionOk="0">
                  <a:moveTo>
                    <a:pt x="13" y="0"/>
                  </a:moveTo>
                  <a:cubicBezTo>
                    <a:pt x="0" y="8"/>
                    <a:pt x="9" y="12"/>
                    <a:pt x="19" y="18"/>
                  </a:cubicBezTo>
                  <a:cubicBezTo>
                    <a:pt x="20" y="11"/>
                    <a:pt x="22" y="8"/>
                    <a:pt x="14" y="6"/>
                  </a:cubicBezTo>
                  <a:cubicBezTo>
                    <a:pt x="9" y="3"/>
                    <a:pt x="9" y="5"/>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45"/>
            <p:cNvSpPr/>
            <p:nvPr/>
          </p:nvSpPr>
          <p:spPr>
            <a:xfrm>
              <a:off x="4688" y="3643"/>
              <a:ext cx="45" cy="60"/>
            </a:xfrm>
            <a:custGeom>
              <a:avLst/>
              <a:gdLst/>
              <a:ahLst/>
              <a:cxnLst/>
              <a:rect l="l" t="t" r="r" b="b"/>
              <a:pathLst>
                <a:path w="60" h="81" extrusionOk="0">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45"/>
            <p:cNvSpPr/>
            <p:nvPr/>
          </p:nvSpPr>
          <p:spPr>
            <a:xfrm>
              <a:off x="4919" y="3594"/>
              <a:ext cx="53" cy="46"/>
            </a:xfrm>
            <a:custGeom>
              <a:avLst/>
              <a:gdLst/>
              <a:ahLst/>
              <a:cxnLst/>
              <a:rect l="l" t="t" r="r" b="b"/>
              <a:pathLst>
                <a:path w="71" h="61" extrusionOk="0">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45"/>
            <p:cNvSpPr/>
            <p:nvPr/>
          </p:nvSpPr>
          <p:spPr>
            <a:xfrm>
              <a:off x="4759" y="3569"/>
              <a:ext cx="17" cy="23"/>
            </a:xfrm>
            <a:custGeom>
              <a:avLst/>
              <a:gdLst/>
              <a:ahLst/>
              <a:cxnLst/>
              <a:rect l="l" t="t" r="r" b="b"/>
              <a:pathLst>
                <a:path w="23" h="30" extrusionOk="0">
                  <a:moveTo>
                    <a:pt x="9" y="0"/>
                  </a:moveTo>
                  <a:cubicBezTo>
                    <a:pt x="8" y="7"/>
                    <a:pt x="3" y="8"/>
                    <a:pt x="0" y="14"/>
                  </a:cubicBezTo>
                  <a:cubicBezTo>
                    <a:pt x="3" y="21"/>
                    <a:pt x="8" y="24"/>
                    <a:pt x="12" y="30"/>
                  </a:cubicBezTo>
                  <a:cubicBezTo>
                    <a:pt x="23" y="15"/>
                    <a:pt x="4" y="9"/>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45"/>
            <p:cNvSpPr/>
            <p:nvPr/>
          </p:nvSpPr>
          <p:spPr>
            <a:xfrm>
              <a:off x="4751" y="3547"/>
              <a:ext cx="20" cy="17"/>
            </a:xfrm>
            <a:custGeom>
              <a:avLst/>
              <a:gdLst/>
              <a:ahLst/>
              <a:cxnLst/>
              <a:rect l="l" t="t" r="r" b="b"/>
              <a:pathLst>
                <a:path w="26" h="23" extrusionOk="0">
                  <a:moveTo>
                    <a:pt x="19" y="0"/>
                  </a:moveTo>
                  <a:cubicBezTo>
                    <a:pt x="17" y="12"/>
                    <a:pt x="10" y="11"/>
                    <a:pt x="0" y="14"/>
                  </a:cubicBezTo>
                  <a:cubicBezTo>
                    <a:pt x="5" y="23"/>
                    <a:pt x="11" y="22"/>
                    <a:pt x="21" y="20"/>
                  </a:cubicBezTo>
                  <a:cubicBezTo>
                    <a:pt x="26" y="12"/>
                    <a:pt x="23" y="7"/>
                    <a:pt x="1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45"/>
            <p:cNvSpPr/>
            <p:nvPr/>
          </p:nvSpPr>
          <p:spPr>
            <a:xfrm>
              <a:off x="4598" y="3353"/>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45"/>
            <p:cNvSpPr/>
            <p:nvPr/>
          </p:nvSpPr>
          <p:spPr>
            <a:xfrm>
              <a:off x="4632" y="3396"/>
              <a:ext cx="26" cy="33"/>
            </a:xfrm>
            <a:custGeom>
              <a:avLst/>
              <a:gdLst/>
              <a:ahLst/>
              <a:cxnLst/>
              <a:rect l="l" t="t" r="r" b="b"/>
              <a:pathLst>
                <a:path w="34" h="44" extrusionOk="0">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45"/>
            <p:cNvSpPr/>
            <p:nvPr/>
          </p:nvSpPr>
          <p:spPr>
            <a:xfrm>
              <a:off x="4659" y="3459"/>
              <a:ext cx="28" cy="28"/>
            </a:xfrm>
            <a:custGeom>
              <a:avLst/>
              <a:gdLst/>
              <a:ahLst/>
              <a:cxnLst/>
              <a:rect l="l" t="t" r="r" b="b"/>
              <a:pathLst>
                <a:path w="38" h="37" extrusionOk="0">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45"/>
            <p:cNvSpPr/>
            <p:nvPr/>
          </p:nvSpPr>
          <p:spPr>
            <a:xfrm>
              <a:off x="4693" y="3449"/>
              <a:ext cx="28" cy="26"/>
            </a:xfrm>
            <a:custGeom>
              <a:avLst/>
              <a:gdLst/>
              <a:ahLst/>
              <a:cxnLst/>
              <a:rect l="l" t="t" r="r" b="b"/>
              <a:pathLst>
                <a:path w="38" h="34" extrusionOk="0">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45"/>
            <p:cNvSpPr/>
            <p:nvPr/>
          </p:nvSpPr>
          <p:spPr>
            <a:xfrm>
              <a:off x="4683" y="3413"/>
              <a:ext cx="26" cy="20"/>
            </a:xfrm>
            <a:custGeom>
              <a:avLst/>
              <a:gdLst/>
              <a:ahLst/>
              <a:cxnLst/>
              <a:rect l="l" t="t" r="r" b="b"/>
              <a:pathLst>
                <a:path w="35" h="27" extrusionOk="0">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45"/>
            <p:cNvSpPr/>
            <p:nvPr/>
          </p:nvSpPr>
          <p:spPr>
            <a:xfrm>
              <a:off x="4657" y="3388"/>
              <a:ext cx="26" cy="35"/>
            </a:xfrm>
            <a:custGeom>
              <a:avLst/>
              <a:gdLst/>
              <a:ahLst/>
              <a:cxnLst/>
              <a:rect l="l" t="t" r="r" b="b"/>
              <a:pathLst>
                <a:path w="35" h="47" extrusionOk="0">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45"/>
            <p:cNvSpPr/>
            <p:nvPr/>
          </p:nvSpPr>
          <p:spPr>
            <a:xfrm>
              <a:off x="4625" y="3372"/>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45"/>
            <p:cNvSpPr/>
            <p:nvPr/>
          </p:nvSpPr>
          <p:spPr>
            <a:xfrm>
              <a:off x="4665" y="3425"/>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45"/>
            <p:cNvSpPr/>
            <p:nvPr/>
          </p:nvSpPr>
          <p:spPr>
            <a:xfrm>
              <a:off x="3055" y="2051"/>
              <a:ext cx="141" cy="108"/>
            </a:xfrm>
            <a:custGeom>
              <a:avLst/>
              <a:gdLst/>
              <a:ahLst/>
              <a:cxnLst/>
              <a:rect l="l" t="t" r="r" b="b"/>
              <a:pathLst>
                <a:path w="189" h="144" extrusionOk="0">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45"/>
            <p:cNvSpPr/>
            <p:nvPr/>
          </p:nvSpPr>
          <p:spPr>
            <a:xfrm>
              <a:off x="3139" y="2155"/>
              <a:ext cx="40" cy="12"/>
            </a:xfrm>
            <a:custGeom>
              <a:avLst/>
              <a:gdLst/>
              <a:ahLst/>
              <a:cxnLst/>
              <a:rect l="l" t="t" r="r" b="b"/>
              <a:pathLst>
                <a:path w="53" h="17" extrusionOk="0">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45"/>
            <p:cNvSpPr/>
            <p:nvPr/>
          </p:nvSpPr>
          <p:spPr>
            <a:xfrm>
              <a:off x="3344" y="1999"/>
              <a:ext cx="42" cy="28"/>
            </a:xfrm>
            <a:custGeom>
              <a:avLst/>
              <a:gdLst/>
              <a:ahLst/>
              <a:cxnLst/>
              <a:rect l="l" t="t" r="r" b="b"/>
              <a:pathLst>
                <a:path w="57" h="37" extrusionOk="0">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45"/>
            <p:cNvSpPr/>
            <p:nvPr/>
          </p:nvSpPr>
          <p:spPr>
            <a:xfrm>
              <a:off x="3374" y="2012"/>
              <a:ext cx="50" cy="20"/>
            </a:xfrm>
            <a:custGeom>
              <a:avLst/>
              <a:gdLst/>
              <a:ahLst/>
              <a:cxnLst/>
              <a:rect l="l" t="t" r="r" b="b"/>
              <a:pathLst>
                <a:path w="68" h="26" extrusionOk="0">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45"/>
            <p:cNvSpPr/>
            <p:nvPr/>
          </p:nvSpPr>
          <p:spPr>
            <a:xfrm>
              <a:off x="3428" y="2015"/>
              <a:ext cx="50" cy="32"/>
            </a:xfrm>
            <a:custGeom>
              <a:avLst/>
              <a:gdLst/>
              <a:ahLst/>
              <a:cxnLst/>
              <a:rect l="l" t="t" r="r" b="b"/>
              <a:pathLst>
                <a:path w="66" h="43" extrusionOk="0">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45"/>
            <p:cNvSpPr/>
            <p:nvPr/>
          </p:nvSpPr>
          <p:spPr>
            <a:xfrm>
              <a:off x="3777" y="2042"/>
              <a:ext cx="88" cy="31"/>
            </a:xfrm>
            <a:custGeom>
              <a:avLst/>
              <a:gdLst/>
              <a:ahLst/>
              <a:cxnLst/>
              <a:rect l="l" t="t" r="r" b="b"/>
              <a:pathLst>
                <a:path w="117" h="41" extrusionOk="0">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45"/>
            <p:cNvSpPr/>
            <p:nvPr/>
          </p:nvSpPr>
          <p:spPr>
            <a:xfrm>
              <a:off x="3867" y="2041"/>
              <a:ext cx="46" cy="24"/>
            </a:xfrm>
            <a:custGeom>
              <a:avLst/>
              <a:gdLst/>
              <a:ahLst/>
              <a:cxnLst/>
              <a:rect l="l" t="t" r="r" b="b"/>
              <a:pathLst>
                <a:path w="62" h="32" extrusionOk="0">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45"/>
            <p:cNvSpPr/>
            <p:nvPr/>
          </p:nvSpPr>
          <p:spPr>
            <a:xfrm>
              <a:off x="3846" y="2070"/>
              <a:ext cx="37" cy="17"/>
            </a:xfrm>
            <a:custGeom>
              <a:avLst/>
              <a:gdLst/>
              <a:ahLst/>
              <a:cxnLst/>
              <a:rect l="l" t="t" r="r" b="b"/>
              <a:pathLst>
                <a:path w="49" h="23" extrusionOk="0">
                  <a:moveTo>
                    <a:pt x="20" y="1"/>
                  </a:moveTo>
                  <a:cubicBezTo>
                    <a:pt x="15" y="2"/>
                    <a:pt x="8" y="0"/>
                    <a:pt x="6" y="5"/>
                  </a:cubicBezTo>
                  <a:cubicBezTo>
                    <a:pt x="0" y="19"/>
                    <a:pt x="32" y="21"/>
                    <a:pt x="38" y="23"/>
                  </a:cubicBezTo>
                  <a:cubicBezTo>
                    <a:pt x="49" y="6"/>
                    <a:pt x="35" y="3"/>
                    <a:pt x="2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45"/>
            <p:cNvSpPr/>
            <p:nvPr/>
          </p:nvSpPr>
          <p:spPr>
            <a:xfrm>
              <a:off x="4098" y="2294"/>
              <a:ext cx="76" cy="114"/>
            </a:xfrm>
            <a:custGeom>
              <a:avLst/>
              <a:gdLst/>
              <a:ahLst/>
              <a:cxnLst/>
              <a:rect l="l" t="t" r="r" b="b"/>
              <a:pathLst>
                <a:path w="102" h="152" extrusionOk="0">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45"/>
            <p:cNvSpPr/>
            <p:nvPr/>
          </p:nvSpPr>
          <p:spPr>
            <a:xfrm>
              <a:off x="4159" y="2412"/>
              <a:ext cx="55" cy="78"/>
            </a:xfrm>
            <a:custGeom>
              <a:avLst/>
              <a:gdLst/>
              <a:ahLst/>
              <a:cxnLst/>
              <a:rect l="l" t="t" r="r" b="b"/>
              <a:pathLst>
                <a:path w="74" h="103" extrusionOk="0">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45"/>
            <p:cNvSpPr/>
            <p:nvPr/>
          </p:nvSpPr>
          <p:spPr>
            <a:xfrm>
              <a:off x="4123" y="2492"/>
              <a:ext cx="109" cy="189"/>
            </a:xfrm>
            <a:custGeom>
              <a:avLst/>
              <a:gdLst/>
              <a:ahLst/>
              <a:cxnLst/>
              <a:rect l="l" t="t" r="r" b="b"/>
              <a:pathLst>
                <a:path w="146" h="252" extrusionOk="0">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45"/>
            <p:cNvSpPr/>
            <p:nvPr/>
          </p:nvSpPr>
          <p:spPr>
            <a:xfrm>
              <a:off x="3062" y="1988"/>
              <a:ext cx="52" cy="30"/>
            </a:xfrm>
            <a:custGeom>
              <a:avLst/>
              <a:gdLst/>
              <a:ahLst/>
              <a:cxnLst/>
              <a:rect l="l" t="t" r="r" b="b"/>
              <a:pathLst>
                <a:path w="70" h="40" extrusionOk="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45"/>
            <p:cNvSpPr/>
            <p:nvPr/>
          </p:nvSpPr>
          <p:spPr>
            <a:xfrm>
              <a:off x="2955" y="1997"/>
              <a:ext cx="19" cy="22"/>
            </a:xfrm>
            <a:custGeom>
              <a:avLst/>
              <a:gdLst/>
              <a:ahLst/>
              <a:cxnLst/>
              <a:rect l="l" t="t" r="r" b="b"/>
              <a:pathLst>
                <a:path w="26" h="29" extrusionOk="0">
                  <a:moveTo>
                    <a:pt x="18" y="0"/>
                  </a:moveTo>
                  <a:cubicBezTo>
                    <a:pt x="9" y="6"/>
                    <a:pt x="4" y="7"/>
                    <a:pt x="0" y="18"/>
                  </a:cubicBezTo>
                  <a:cubicBezTo>
                    <a:pt x="7" y="25"/>
                    <a:pt x="9" y="29"/>
                    <a:pt x="18" y="26"/>
                  </a:cubicBezTo>
                  <a:cubicBezTo>
                    <a:pt x="22" y="14"/>
                    <a:pt x="26" y="12"/>
                    <a:pt x="1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45"/>
            <p:cNvSpPr/>
            <p:nvPr/>
          </p:nvSpPr>
          <p:spPr>
            <a:xfrm>
              <a:off x="2979" y="1996"/>
              <a:ext cx="37" cy="27"/>
            </a:xfrm>
            <a:custGeom>
              <a:avLst/>
              <a:gdLst/>
              <a:ahLst/>
              <a:cxnLst/>
              <a:rect l="l" t="t" r="r" b="b"/>
              <a:pathLst>
                <a:path w="49" h="36" extrusionOk="0">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45"/>
            <p:cNvSpPr/>
            <p:nvPr/>
          </p:nvSpPr>
          <p:spPr>
            <a:xfrm>
              <a:off x="3040" y="1987"/>
              <a:ext cx="20" cy="16"/>
            </a:xfrm>
            <a:custGeom>
              <a:avLst/>
              <a:gdLst/>
              <a:ahLst/>
              <a:cxnLst/>
              <a:rect l="l" t="t" r="r" b="b"/>
              <a:pathLst>
                <a:path w="27" h="22" extrusionOk="0">
                  <a:moveTo>
                    <a:pt x="11" y="0"/>
                  </a:moveTo>
                  <a:cubicBezTo>
                    <a:pt x="8" y="4"/>
                    <a:pt x="0" y="8"/>
                    <a:pt x="3" y="12"/>
                  </a:cubicBezTo>
                  <a:cubicBezTo>
                    <a:pt x="6" y="17"/>
                    <a:pt x="19" y="22"/>
                    <a:pt x="19" y="22"/>
                  </a:cubicBezTo>
                  <a:cubicBezTo>
                    <a:pt x="27" y="10"/>
                    <a:pt x="15" y="11"/>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45"/>
            <p:cNvSpPr/>
            <p:nvPr/>
          </p:nvSpPr>
          <p:spPr>
            <a:xfrm>
              <a:off x="3022" y="2005"/>
              <a:ext cx="15" cy="13"/>
            </a:xfrm>
            <a:custGeom>
              <a:avLst/>
              <a:gdLst/>
              <a:ahLst/>
              <a:cxnLst/>
              <a:rect l="l" t="t" r="r" b="b"/>
              <a:pathLst>
                <a:path w="20" h="18" extrusionOk="0">
                  <a:moveTo>
                    <a:pt x="11" y="0"/>
                  </a:moveTo>
                  <a:cubicBezTo>
                    <a:pt x="1" y="14"/>
                    <a:pt x="0" y="9"/>
                    <a:pt x="9" y="18"/>
                  </a:cubicBezTo>
                  <a:cubicBezTo>
                    <a:pt x="20" y="14"/>
                    <a:pt x="16" y="18"/>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45"/>
            <p:cNvSpPr/>
            <p:nvPr/>
          </p:nvSpPr>
          <p:spPr>
            <a:xfrm>
              <a:off x="4162" y="2021"/>
              <a:ext cx="18" cy="33"/>
            </a:xfrm>
            <a:custGeom>
              <a:avLst/>
              <a:gdLst/>
              <a:ahLst/>
              <a:cxnLst/>
              <a:rect l="l" t="t" r="r" b="b"/>
              <a:pathLst>
                <a:path w="24" h="44" extrusionOk="0">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45"/>
            <p:cNvSpPr/>
            <p:nvPr/>
          </p:nvSpPr>
          <p:spPr>
            <a:xfrm>
              <a:off x="3278" y="3473"/>
              <a:ext cx="31" cy="18"/>
            </a:xfrm>
            <a:custGeom>
              <a:avLst/>
              <a:gdLst/>
              <a:ahLst/>
              <a:cxnLst/>
              <a:rect l="l" t="t" r="r" b="b"/>
              <a:pathLst>
                <a:path w="41" h="24" extrusionOk="0">
                  <a:moveTo>
                    <a:pt x="30" y="0"/>
                  </a:moveTo>
                  <a:cubicBezTo>
                    <a:pt x="4" y="4"/>
                    <a:pt x="0" y="17"/>
                    <a:pt x="26" y="24"/>
                  </a:cubicBezTo>
                  <a:cubicBezTo>
                    <a:pt x="41" y="19"/>
                    <a:pt x="38" y="10"/>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45"/>
            <p:cNvSpPr/>
            <p:nvPr/>
          </p:nvSpPr>
          <p:spPr>
            <a:xfrm>
              <a:off x="3318" y="3466"/>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45"/>
            <p:cNvSpPr/>
            <p:nvPr/>
          </p:nvSpPr>
          <p:spPr>
            <a:xfrm>
              <a:off x="3251" y="3312"/>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45"/>
            <p:cNvSpPr/>
            <p:nvPr/>
          </p:nvSpPr>
          <p:spPr>
            <a:xfrm>
              <a:off x="3311" y="3239"/>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45"/>
            <p:cNvSpPr/>
            <p:nvPr/>
          </p:nvSpPr>
          <p:spPr>
            <a:xfrm>
              <a:off x="3287" y="3238"/>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45"/>
            <p:cNvSpPr/>
            <p:nvPr/>
          </p:nvSpPr>
          <p:spPr>
            <a:xfrm>
              <a:off x="3276" y="3260"/>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45"/>
            <p:cNvSpPr/>
            <p:nvPr/>
          </p:nvSpPr>
          <p:spPr>
            <a:xfrm>
              <a:off x="3251" y="3294"/>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45"/>
            <p:cNvSpPr/>
            <p:nvPr/>
          </p:nvSpPr>
          <p:spPr>
            <a:xfrm>
              <a:off x="3270" y="3281"/>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45"/>
            <p:cNvSpPr/>
            <p:nvPr/>
          </p:nvSpPr>
          <p:spPr>
            <a:xfrm>
              <a:off x="2537" y="229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45"/>
            <p:cNvSpPr/>
            <p:nvPr/>
          </p:nvSpPr>
          <p:spPr>
            <a:xfrm>
              <a:off x="2476" y="2259"/>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45"/>
            <p:cNvSpPr/>
            <p:nvPr/>
          </p:nvSpPr>
          <p:spPr>
            <a:xfrm>
              <a:off x="2238" y="2042"/>
              <a:ext cx="2060" cy="1644"/>
            </a:xfrm>
            <a:custGeom>
              <a:avLst/>
              <a:gdLst/>
              <a:ahLst/>
              <a:cxnLst/>
              <a:rect l="l" t="t" r="r" b="b"/>
              <a:pathLst>
                <a:path w="2060" h="1644" extrusionOk="0">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47" name="Google Shape;147;p45" descr="artplus_nature_naturalcity42_a"/>
          <p:cNvPicPr preferRelativeResize="0"/>
          <p:nvPr/>
        </p:nvPicPr>
        <p:blipFill rotWithShape="1">
          <a:blip r:embed="rId2">
            <a:alphaModFix/>
          </a:blip>
          <a:srcRect/>
          <a:stretch/>
        </p:blipFill>
        <p:spPr>
          <a:xfrm>
            <a:off x="4870450" y="3167063"/>
            <a:ext cx="4425950" cy="2989262"/>
          </a:xfrm>
          <a:prstGeom prst="rect">
            <a:avLst/>
          </a:prstGeom>
          <a:noFill/>
          <a:ln>
            <a:noFill/>
          </a:ln>
        </p:spPr>
      </p:pic>
      <p:pic>
        <p:nvPicPr>
          <p:cNvPr id="148" name="Google Shape;148;p45" descr="artplus_nature_naturalcity42_i"/>
          <p:cNvPicPr preferRelativeResize="0"/>
          <p:nvPr/>
        </p:nvPicPr>
        <p:blipFill rotWithShape="1">
          <a:blip r:embed="rId3">
            <a:alphaModFix/>
          </a:blip>
          <a:srcRect/>
          <a:stretch/>
        </p:blipFill>
        <p:spPr>
          <a:xfrm>
            <a:off x="6956425" y="3352800"/>
            <a:ext cx="1654175" cy="877888"/>
          </a:xfrm>
          <a:prstGeom prst="rect">
            <a:avLst/>
          </a:prstGeom>
          <a:noFill/>
          <a:ln>
            <a:noFill/>
          </a:ln>
        </p:spPr>
      </p:pic>
      <p:pic>
        <p:nvPicPr>
          <p:cNvPr id="149" name="Google Shape;149;p45" descr="artplus_nature_naturalcity42_c"/>
          <p:cNvPicPr preferRelativeResize="0"/>
          <p:nvPr/>
        </p:nvPicPr>
        <p:blipFill rotWithShape="1">
          <a:blip r:embed="rId4">
            <a:alphaModFix/>
          </a:blip>
          <a:srcRect/>
          <a:stretch/>
        </p:blipFill>
        <p:spPr>
          <a:xfrm>
            <a:off x="9296400" y="2895600"/>
            <a:ext cx="1112838" cy="866775"/>
          </a:xfrm>
          <a:prstGeom prst="rect">
            <a:avLst/>
          </a:prstGeom>
          <a:noFill/>
          <a:ln>
            <a:noFill/>
          </a:ln>
        </p:spPr>
      </p:pic>
      <p:pic>
        <p:nvPicPr>
          <p:cNvPr id="150" name="Google Shape;150;p45" descr="artplus_nature_naturalcity42_f"/>
          <p:cNvPicPr preferRelativeResize="0"/>
          <p:nvPr/>
        </p:nvPicPr>
        <p:blipFill rotWithShape="1">
          <a:blip r:embed="rId5">
            <a:alphaModFix/>
          </a:blip>
          <a:srcRect/>
          <a:stretch/>
        </p:blipFill>
        <p:spPr>
          <a:xfrm>
            <a:off x="4994275" y="4594225"/>
            <a:ext cx="4911725" cy="1882775"/>
          </a:xfrm>
          <a:prstGeom prst="rect">
            <a:avLst/>
          </a:prstGeom>
          <a:noFill/>
          <a:ln>
            <a:noFill/>
          </a:ln>
        </p:spPr>
      </p:pic>
      <p:sp>
        <p:nvSpPr>
          <p:cNvPr id="151" name="Google Shape;151;p45"/>
          <p:cNvSpPr txBox="1"/>
          <p:nvPr/>
        </p:nvSpPr>
        <p:spPr>
          <a:xfrm>
            <a:off x="8007350" y="152400"/>
            <a:ext cx="984250" cy="3968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0000"/>
                </a:solidFill>
                <a:latin typeface="Verdana"/>
                <a:ea typeface="Verdana"/>
                <a:cs typeface="Verdana"/>
                <a:sym typeface="Verdana"/>
              </a:rPr>
              <a:t>LOGO</a:t>
            </a:r>
            <a:endParaRPr/>
          </a:p>
        </p:txBody>
      </p:sp>
      <p:pic>
        <p:nvPicPr>
          <p:cNvPr id="152" name="Google Shape;152;p45" descr="artplus_nature_naturalcity42_b"/>
          <p:cNvPicPr preferRelativeResize="0"/>
          <p:nvPr/>
        </p:nvPicPr>
        <p:blipFill rotWithShape="1">
          <a:blip r:embed="rId6">
            <a:alphaModFix/>
          </a:blip>
          <a:srcRect/>
          <a:stretch/>
        </p:blipFill>
        <p:spPr>
          <a:xfrm>
            <a:off x="5195888" y="3097213"/>
            <a:ext cx="2971800" cy="571500"/>
          </a:xfrm>
          <a:prstGeom prst="rect">
            <a:avLst/>
          </a:prstGeom>
          <a:noFill/>
          <a:ln>
            <a:noFill/>
          </a:ln>
        </p:spPr>
      </p:pic>
      <p:pic>
        <p:nvPicPr>
          <p:cNvPr id="153" name="Google Shape;153;p45" descr="artplus_nature_naturalcity42_e"/>
          <p:cNvPicPr preferRelativeResize="0"/>
          <p:nvPr/>
        </p:nvPicPr>
        <p:blipFill rotWithShape="1">
          <a:blip r:embed="rId7">
            <a:alphaModFix/>
          </a:blip>
          <a:srcRect/>
          <a:stretch/>
        </p:blipFill>
        <p:spPr>
          <a:xfrm>
            <a:off x="5943600" y="1993900"/>
            <a:ext cx="1546225" cy="1663700"/>
          </a:xfrm>
          <a:prstGeom prst="rect">
            <a:avLst/>
          </a:prstGeom>
          <a:noFill/>
          <a:ln>
            <a:noFill/>
          </a:ln>
        </p:spPr>
      </p:pic>
      <p:pic>
        <p:nvPicPr>
          <p:cNvPr id="154" name="Google Shape;154;p45" descr="artplus_nature_naturalcity42_d"/>
          <p:cNvPicPr preferRelativeResize="0"/>
          <p:nvPr/>
        </p:nvPicPr>
        <p:blipFill rotWithShape="1">
          <a:blip r:embed="rId8">
            <a:alphaModFix/>
          </a:blip>
          <a:srcRect/>
          <a:stretch/>
        </p:blipFill>
        <p:spPr>
          <a:xfrm>
            <a:off x="5626100" y="2862263"/>
            <a:ext cx="623888" cy="579437"/>
          </a:xfrm>
          <a:prstGeom prst="rect">
            <a:avLst/>
          </a:prstGeom>
          <a:noFill/>
          <a:ln>
            <a:noFill/>
          </a:ln>
        </p:spPr>
      </p:pic>
      <p:pic>
        <p:nvPicPr>
          <p:cNvPr id="155" name="Google Shape;155;p45" descr="a1"/>
          <p:cNvPicPr preferRelativeResize="0"/>
          <p:nvPr/>
        </p:nvPicPr>
        <p:blipFill rotWithShape="1">
          <a:blip r:embed="rId9">
            <a:alphaModFix/>
          </a:blip>
          <a:srcRect/>
          <a:stretch/>
        </p:blipFill>
        <p:spPr>
          <a:xfrm>
            <a:off x="9359900" y="95250"/>
            <a:ext cx="1803400" cy="2070100"/>
          </a:xfrm>
          <a:prstGeom prst="rect">
            <a:avLst/>
          </a:prstGeom>
          <a:noFill/>
          <a:ln>
            <a:noFill/>
          </a:ln>
        </p:spPr>
      </p:pic>
      <p:pic>
        <p:nvPicPr>
          <p:cNvPr id="156" name="Google Shape;156;p45" descr="b_1"/>
          <p:cNvPicPr preferRelativeResize="0"/>
          <p:nvPr/>
        </p:nvPicPr>
        <p:blipFill rotWithShape="1">
          <a:blip r:embed="rId10">
            <a:alphaModFix/>
          </a:blip>
          <a:srcRect/>
          <a:stretch/>
        </p:blipFill>
        <p:spPr>
          <a:xfrm>
            <a:off x="10204450" y="1968500"/>
            <a:ext cx="1079500" cy="469900"/>
          </a:xfrm>
          <a:prstGeom prst="rect">
            <a:avLst/>
          </a:prstGeom>
          <a:noFill/>
          <a:ln>
            <a:noFill/>
          </a:ln>
        </p:spPr>
      </p:pic>
      <p:sp>
        <p:nvSpPr>
          <p:cNvPr id="157" name="Google Shape;157;p45"/>
          <p:cNvSpPr txBox="1">
            <a:spLocks noGrp="1"/>
          </p:cNvSpPr>
          <p:nvPr>
            <p:ph type="ctrTitle"/>
          </p:nvPr>
        </p:nvSpPr>
        <p:spPr>
          <a:xfrm>
            <a:off x="304800" y="4419600"/>
            <a:ext cx="64008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3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8" name="Google Shape;158;p45"/>
          <p:cNvSpPr txBox="1">
            <a:spLocks noGrp="1"/>
          </p:cNvSpPr>
          <p:nvPr>
            <p:ph type="subTitle" idx="1"/>
          </p:nvPr>
        </p:nvSpPr>
        <p:spPr>
          <a:xfrm>
            <a:off x="304800" y="5715000"/>
            <a:ext cx="6400800" cy="381000"/>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SzPts val="1800"/>
              <a:buFont typeface="Noto Sans Symbols"/>
              <a:buNone/>
              <a:defRPr sz="1800" b="1" i="1">
                <a:solidFill>
                  <a:schemeClr val="lt1"/>
                </a:solidFill>
              </a:defRPr>
            </a:lvl1pPr>
            <a:lvl2pPr lvl="1" algn="l">
              <a:spcBef>
                <a:spcPts val="360"/>
              </a:spcBef>
              <a:spcAft>
                <a:spcPts val="0"/>
              </a:spcAft>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59" name="Google Shape;159;p45"/>
          <p:cNvSpPr txBox="1">
            <a:spLocks noGrp="1"/>
          </p:cNvSpPr>
          <p:nvPr>
            <p:ph type="dt" idx="10"/>
          </p:nvPr>
        </p:nvSpPr>
        <p:spPr>
          <a:xfrm>
            <a:off x="304800" y="6477000"/>
            <a:ext cx="2133600" cy="1682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5"/>
          <p:cNvSpPr txBox="1">
            <a:spLocks noGrp="1"/>
          </p:cNvSpPr>
          <p:nvPr>
            <p:ph type="ftr" idx="11"/>
          </p:nvPr>
        </p:nvSpPr>
        <p:spPr>
          <a:xfrm>
            <a:off x="6705600" y="6477000"/>
            <a:ext cx="2286000" cy="1682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5"/>
          <p:cNvSpPr txBox="1">
            <a:spLocks noGrp="1"/>
          </p:cNvSpPr>
          <p:nvPr>
            <p:ph type="sldNum" idx="12"/>
          </p:nvPr>
        </p:nvSpPr>
        <p:spPr>
          <a:xfrm>
            <a:off x="3657600" y="6477000"/>
            <a:ext cx="2133600" cy="168275"/>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sz="1200">
                <a:solidFill>
                  <a:schemeClr val="lt1"/>
                </a:solidFill>
                <a:latin typeface="Arial"/>
                <a:ea typeface="Arial"/>
                <a:cs typeface="Arial"/>
                <a:sym typeface="Arial"/>
              </a:defRPr>
            </a:lvl1pPr>
            <a:lvl2pPr marL="0" lvl="1" indent="0" algn="ctr">
              <a:spcBef>
                <a:spcPts val="0"/>
              </a:spcBef>
              <a:spcAft>
                <a:spcPts val="0"/>
              </a:spcAft>
              <a:buNone/>
              <a:defRPr sz="1200">
                <a:solidFill>
                  <a:schemeClr val="lt1"/>
                </a:solidFill>
                <a:latin typeface="Arial"/>
                <a:ea typeface="Arial"/>
                <a:cs typeface="Arial"/>
                <a:sym typeface="Arial"/>
              </a:defRPr>
            </a:lvl2pPr>
            <a:lvl3pPr marL="0" lvl="2" indent="0" algn="ctr">
              <a:spcBef>
                <a:spcPts val="0"/>
              </a:spcBef>
              <a:spcAft>
                <a:spcPts val="0"/>
              </a:spcAft>
              <a:buNone/>
              <a:defRPr sz="1200">
                <a:solidFill>
                  <a:schemeClr val="lt1"/>
                </a:solidFill>
                <a:latin typeface="Arial"/>
                <a:ea typeface="Arial"/>
                <a:cs typeface="Arial"/>
                <a:sym typeface="Arial"/>
              </a:defRPr>
            </a:lvl3pPr>
            <a:lvl4pPr marL="0" lvl="3" indent="0" algn="ctr">
              <a:spcBef>
                <a:spcPts val="0"/>
              </a:spcBef>
              <a:spcAft>
                <a:spcPts val="0"/>
              </a:spcAft>
              <a:buNone/>
              <a:defRPr sz="1200">
                <a:solidFill>
                  <a:schemeClr val="lt1"/>
                </a:solidFill>
                <a:latin typeface="Arial"/>
                <a:ea typeface="Arial"/>
                <a:cs typeface="Arial"/>
                <a:sym typeface="Arial"/>
              </a:defRPr>
            </a:lvl4pPr>
            <a:lvl5pPr marL="0" lvl="4" indent="0" algn="ctr">
              <a:spcBef>
                <a:spcPts val="0"/>
              </a:spcBef>
              <a:spcAft>
                <a:spcPts val="0"/>
              </a:spcAft>
              <a:buNone/>
              <a:defRPr sz="1200">
                <a:solidFill>
                  <a:schemeClr val="lt1"/>
                </a:solidFill>
                <a:latin typeface="Arial"/>
                <a:ea typeface="Arial"/>
                <a:cs typeface="Arial"/>
                <a:sym typeface="Arial"/>
              </a:defRPr>
            </a:lvl5pPr>
            <a:lvl6pPr marL="0" lvl="5" indent="0" algn="ctr">
              <a:spcBef>
                <a:spcPts val="0"/>
              </a:spcBef>
              <a:spcAft>
                <a:spcPts val="0"/>
              </a:spcAft>
              <a:buNone/>
              <a:defRPr sz="1200">
                <a:solidFill>
                  <a:schemeClr val="lt1"/>
                </a:solidFill>
                <a:latin typeface="Arial"/>
                <a:ea typeface="Arial"/>
                <a:cs typeface="Arial"/>
                <a:sym typeface="Arial"/>
              </a:defRPr>
            </a:lvl6pPr>
            <a:lvl7pPr marL="0" lvl="6" indent="0" algn="ctr">
              <a:spcBef>
                <a:spcPts val="0"/>
              </a:spcBef>
              <a:spcAft>
                <a:spcPts val="0"/>
              </a:spcAft>
              <a:buNone/>
              <a:defRPr sz="1200">
                <a:solidFill>
                  <a:schemeClr val="lt1"/>
                </a:solidFill>
                <a:latin typeface="Arial"/>
                <a:ea typeface="Arial"/>
                <a:cs typeface="Arial"/>
                <a:sym typeface="Arial"/>
              </a:defRPr>
            </a:lvl7pPr>
            <a:lvl8pPr marL="0" lvl="7" indent="0" algn="ctr">
              <a:spcBef>
                <a:spcPts val="0"/>
              </a:spcBef>
              <a:spcAft>
                <a:spcPts val="0"/>
              </a:spcAft>
              <a:buNone/>
              <a:defRPr sz="1200">
                <a:solidFill>
                  <a:schemeClr val="lt1"/>
                </a:solidFill>
                <a:latin typeface="Arial"/>
                <a:ea typeface="Arial"/>
                <a:cs typeface="Arial"/>
                <a:sym typeface="Arial"/>
              </a:defRPr>
            </a:lvl8pPr>
            <a:lvl9pPr marL="0" lvl="8" indent="0" algn="ctr">
              <a:spcBef>
                <a:spcPts val="0"/>
              </a:spcBef>
              <a:spcAft>
                <a:spcPts val="0"/>
              </a:spcAft>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2000"/>
                                        <p:tgtEl>
                                          <p:spTgt spid="147"/>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1000"/>
                                        <p:tgtEl>
                                          <p:spTgt spid="14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500"/>
                                        <p:tgtEl>
                                          <p:spTgt spid="148"/>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8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2"/>
        <p:cNvGrpSpPr/>
        <p:nvPr/>
      </p:nvGrpSpPr>
      <p:grpSpPr>
        <a:xfrm>
          <a:off x="0" y="0"/>
          <a:ext cx="0" cy="0"/>
          <a:chOff x="0" y="0"/>
          <a:chExt cx="0" cy="0"/>
        </a:xfrm>
      </p:grpSpPr>
      <p:sp>
        <p:nvSpPr>
          <p:cNvPr id="163" name="Google Shape;163;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4" name="Google Shape;164;p4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65" name="Google Shape;165;p46"/>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6"/>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46"/>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75"/>
        <p:cNvGrpSpPr/>
        <p:nvPr/>
      </p:nvGrpSpPr>
      <p:grpSpPr>
        <a:xfrm>
          <a:off x="0" y="0"/>
          <a:ext cx="0" cy="0"/>
          <a:chOff x="0" y="0"/>
          <a:chExt cx="0" cy="0"/>
        </a:xfrm>
      </p:grpSpPr>
      <p:sp>
        <p:nvSpPr>
          <p:cNvPr id="176" name="Google Shape;17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7" name="Google Shape;177;p4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78" name="Google Shape;178;p4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79" name="Google Shape;179;p4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80" name="Google Shape;180;p4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81" name="Google Shape;181;p48"/>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8"/>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84"/>
        <p:cNvGrpSpPr/>
        <p:nvPr/>
      </p:nvGrpSpPr>
      <p:grpSpPr>
        <a:xfrm>
          <a:off x="0" y="0"/>
          <a:ext cx="0" cy="0"/>
          <a:chOff x="0" y="0"/>
          <a:chExt cx="0" cy="0"/>
        </a:xfrm>
      </p:grpSpPr>
      <p:sp>
        <p:nvSpPr>
          <p:cNvPr id="185" name="Google Shape;185;p4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6" name="Google Shape;186;p49"/>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49"/>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89"/>
        <p:cNvGrpSpPr/>
        <p:nvPr/>
      </p:nvGrpSpPr>
      <p:grpSpPr>
        <a:xfrm>
          <a:off x="0" y="0"/>
          <a:ext cx="0" cy="0"/>
          <a:chOff x="0" y="0"/>
          <a:chExt cx="0" cy="0"/>
        </a:xfrm>
      </p:grpSpPr>
      <p:sp>
        <p:nvSpPr>
          <p:cNvPr id="190" name="Google Shape;190;p5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5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92" name="Google Shape;192;p5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93" name="Google Shape;193;p50"/>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0"/>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0"/>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6"/>
        <p:cNvGrpSpPr/>
        <p:nvPr/>
      </p:nvGrpSpPr>
      <p:grpSpPr>
        <a:xfrm>
          <a:off x="0" y="0"/>
          <a:ext cx="0" cy="0"/>
          <a:chOff x="0" y="0"/>
          <a:chExt cx="0" cy="0"/>
        </a:xfrm>
      </p:grpSpPr>
      <p:sp>
        <p:nvSpPr>
          <p:cNvPr id="197" name="Google Shape;197;p5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51"/>
          <p:cNvSpPr>
            <a:spLocks noGrp="1"/>
          </p:cNvSpPr>
          <p:nvPr>
            <p:ph type="pic" idx="2"/>
          </p:nvPr>
        </p:nvSpPr>
        <p:spPr>
          <a:xfrm>
            <a:off x="1792288" y="612775"/>
            <a:ext cx="5486400" cy="4114800"/>
          </a:xfrm>
          <a:prstGeom prst="rect">
            <a:avLst/>
          </a:prstGeom>
          <a:noFill/>
          <a:ln>
            <a:noFill/>
          </a:ln>
        </p:spPr>
      </p:sp>
      <p:sp>
        <p:nvSpPr>
          <p:cNvPr id="199" name="Google Shape;199;p5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200" name="Google Shape;200;p5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5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203"/>
        <p:cNvGrpSpPr/>
        <p:nvPr/>
      </p:nvGrpSpPr>
      <p:grpSpPr>
        <a:xfrm>
          <a:off x="0" y="0"/>
          <a:ext cx="0" cy="0"/>
          <a:chOff x="0" y="0"/>
          <a:chExt cx="0" cy="0"/>
        </a:xfrm>
      </p:grpSpPr>
      <p:sp>
        <p:nvSpPr>
          <p:cNvPr id="204" name="Google Shape;204;p52"/>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52"/>
          <p:cNvSpPr txBox="1">
            <a:spLocks noGrp="1"/>
          </p:cNvSpPr>
          <p:nvPr>
            <p:ph type="body" idx="1"/>
          </p:nvPr>
        </p:nvSpPr>
        <p:spPr>
          <a:xfrm rot="5400000">
            <a:off x="2057400" y="-304800"/>
            <a:ext cx="5029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5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5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4FAFE"/>
            </a:gs>
            <a:gs pos="74000">
              <a:srgbClr val="ACDBF3"/>
            </a:gs>
            <a:gs pos="83000">
              <a:srgbClr val="ACDBF3"/>
            </a:gs>
            <a:gs pos="100000">
              <a:srgbClr val="C6E7F7"/>
            </a:gs>
          </a:gsLst>
          <a:lin ang="5400000" scaled="0"/>
        </a:gradFill>
        <a:effectLst/>
      </p:bgPr>
    </p:bg>
    <p:spTree>
      <p:nvGrpSpPr>
        <p:cNvPr id="1" name="Shape 9"/>
        <p:cNvGrpSpPr/>
        <p:nvPr/>
      </p:nvGrpSpPr>
      <p:grpSpPr>
        <a:xfrm>
          <a:off x="0" y="0"/>
          <a:ext cx="0" cy="0"/>
          <a:chOff x="0" y="0"/>
          <a:chExt cx="0" cy="0"/>
        </a:xfrm>
      </p:grpSpPr>
      <p:pic>
        <p:nvPicPr>
          <p:cNvPr id="10" name="Google Shape;10;p42" descr="1"/>
          <p:cNvPicPr preferRelativeResize="0"/>
          <p:nvPr/>
        </p:nvPicPr>
        <p:blipFill rotWithShape="1">
          <a:blip r:embed="rId13">
            <a:alphaModFix/>
          </a:blip>
          <a:srcRect b="38461"/>
          <a:stretch/>
        </p:blipFill>
        <p:spPr>
          <a:xfrm>
            <a:off x="0" y="6324600"/>
            <a:ext cx="9144000" cy="542925"/>
          </a:xfrm>
          <a:prstGeom prst="rect">
            <a:avLst/>
          </a:prstGeom>
          <a:noFill/>
          <a:ln>
            <a:noFill/>
          </a:ln>
        </p:spPr>
      </p:pic>
      <p:sp>
        <p:nvSpPr>
          <p:cNvPr id="11" name="Google Shape;11;p42"/>
          <p:cNvSpPr/>
          <p:nvPr/>
        </p:nvSpPr>
        <p:spPr>
          <a:xfrm>
            <a:off x="0" y="0"/>
            <a:ext cx="9144000" cy="1219200"/>
          </a:xfrm>
          <a:prstGeom prst="rect">
            <a:avLst/>
          </a:prstGeom>
          <a:gradFill>
            <a:gsLst>
              <a:gs pos="0">
                <a:schemeClr val="accent1"/>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42"/>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folHlink"/>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2"/>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4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4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42" descr="artplus_nature_naturalcity42_a"/>
          <p:cNvPicPr preferRelativeResize="0"/>
          <p:nvPr/>
        </p:nvPicPr>
        <p:blipFill rotWithShape="1">
          <a:blip r:embed="rId14">
            <a:alphaModFix/>
          </a:blip>
          <a:srcRect/>
          <a:stretch/>
        </p:blipFill>
        <p:spPr>
          <a:xfrm>
            <a:off x="7891463" y="5935663"/>
            <a:ext cx="1235075" cy="833437"/>
          </a:xfrm>
          <a:prstGeom prst="rect">
            <a:avLst/>
          </a:prstGeom>
          <a:noFill/>
          <a:ln>
            <a:noFill/>
          </a:ln>
        </p:spPr>
      </p:pic>
      <p:pic>
        <p:nvPicPr>
          <p:cNvPr id="17" name="Google Shape;17;p42" descr="artplus_nature_naturalcity42_b"/>
          <p:cNvPicPr preferRelativeResize="0"/>
          <p:nvPr/>
        </p:nvPicPr>
        <p:blipFill rotWithShape="1">
          <a:blip r:embed="rId15">
            <a:alphaModFix/>
          </a:blip>
          <a:srcRect/>
          <a:stretch/>
        </p:blipFill>
        <p:spPr>
          <a:xfrm>
            <a:off x="7981950" y="5916613"/>
            <a:ext cx="828675" cy="158750"/>
          </a:xfrm>
          <a:prstGeom prst="rect">
            <a:avLst/>
          </a:prstGeom>
          <a:noFill/>
          <a:ln>
            <a:noFill/>
          </a:ln>
        </p:spPr>
      </p:pic>
      <p:pic>
        <p:nvPicPr>
          <p:cNvPr id="18" name="Google Shape;18;p42" descr="artplus_nature_naturalcity42_e"/>
          <p:cNvPicPr preferRelativeResize="0"/>
          <p:nvPr/>
        </p:nvPicPr>
        <p:blipFill rotWithShape="1">
          <a:blip r:embed="rId16">
            <a:alphaModFix/>
          </a:blip>
          <a:srcRect/>
          <a:stretch/>
        </p:blipFill>
        <p:spPr>
          <a:xfrm>
            <a:off x="8161338" y="5608638"/>
            <a:ext cx="430212" cy="463550"/>
          </a:xfrm>
          <a:prstGeom prst="rect">
            <a:avLst/>
          </a:prstGeom>
          <a:noFill/>
          <a:ln>
            <a:noFill/>
          </a:ln>
        </p:spPr>
      </p:pic>
      <p:pic>
        <p:nvPicPr>
          <p:cNvPr id="19" name="Google Shape;19;p42" descr="artplus_nature_naturalcity42_d"/>
          <p:cNvPicPr preferRelativeResize="0"/>
          <p:nvPr/>
        </p:nvPicPr>
        <p:blipFill rotWithShape="1">
          <a:blip r:embed="rId17">
            <a:alphaModFix/>
          </a:blip>
          <a:srcRect/>
          <a:stretch/>
        </p:blipFill>
        <p:spPr>
          <a:xfrm>
            <a:off x="8102600" y="5849938"/>
            <a:ext cx="173038" cy="161925"/>
          </a:xfrm>
          <a:prstGeom prst="rect">
            <a:avLst/>
          </a:prstGeom>
          <a:noFill/>
          <a:ln>
            <a:noFill/>
          </a:ln>
        </p:spPr>
      </p:pic>
      <p:pic>
        <p:nvPicPr>
          <p:cNvPr id="20" name="Google Shape;20;p42" descr="artplus_nature_naturalcity42_i"/>
          <p:cNvPicPr preferRelativeResize="0"/>
          <p:nvPr/>
        </p:nvPicPr>
        <p:blipFill rotWithShape="1">
          <a:blip r:embed="rId18">
            <a:alphaModFix/>
          </a:blip>
          <a:srcRect/>
          <a:stretch/>
        </p:blipFill>
        <p:spPr>
          <a:xfrm>
            <a:off x="8469313" y="5969000"/>
            <a:ext cx="461962" cy="244475"/>
          </a:xfrm>
          <a:prstGeom prst="rect">
            <a:avLst/>
          </a:prstGeom>
          <a:noFill/>
          <a:ln>
            <a:noFill/>
          </a:ln>
        </p:spPr>
      </p:pic>
      <p:pic>
        <p:nvPicPr>
          <p:cNvPr id="21" name="Google Shape;21;p42" descr="artplus_nature_naturalcity42_c"/>
          <p:cNvPicPr preferRelativeResize="0"/>
          <p:nvPr/>
        </p:nvPicPr>
        <p:blipFill rotWithShape="1">
          <a:blip r:embed="rId19">
            <a:alphaModFix/>
          </a:blip>
          <a:srcRect/>
          <a:stretch/>
        </p:blipFill>
        <p:spPr>
          <a:xfrm>
            <a:off x="8562975" y="5943600"/>
            <a:ext cx="309563" cy="241300"/>
          </a:xfrm>
          <a:prstGeom prst="rect">
            <a:avLst/>
          </a:prstGeom>
          <a:noFill/>
          <a:ln>
            <a:noFill/>
          </a:ln>
        </p:spPr>
      </p:pic>
      <p:pic>
        <p:nvPicPr>
          <p:cNvPr id="22" name="Google Shape;22;p42" descr="artplus_nature_naturalcity42_f"/>
          <p:cNvPicPr preferRelativeResize="0"/>
          <p:nvPr/>
        </p:nvPicPr>
        <p:blipFill rotWithShape="1">
          <a:blip r:embed="rId20">
            <a:alphaModFix/>
          </a:blip>
          <a:srcRect/>
          <a:stretch/>
        </p:blipFill>
        <p:spPr>
          <a:xfrm>
            <a:off x="7926388" y="6334125"/>
            <a:ext cx="1370012" cy="523875"/>
          </a:xfrm>
          <a:prstGeom prst="rect">
            <a:avLst/>
          </a:prstGeom>
          <a:noFill/>
          <a:ln>
            <a:noFill/>
          </a:ln>
        </p:spPr>
      </p:pic>
      <p:sp>
        <p:nvSpPr>
          <p:cNvPr id="23" name="Google Shape;23;p42"/>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200" b="1" i="1"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200" b="1" i="1"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200" b="1" i="1"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200" b="1" i="1"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200" b="1" i="1"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200" b="1" i="1"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200" b="1" i="1"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200" b="1" i="1"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200" b="1" i="1" u="none" strike="noStrike" cap="none">
                <a:solidFill>
                  <a:schemeClr val="dk1"/>
                </a:solidFill>
                <a:latin typeface="Arial"/>
                <a:ea typeface="Arial"/>
                <a:cs typeface="Arial"/>
                <a:sym typeface="Arial"/>
              </a:defRPr>
            </a:lvl9pPr>
          </a:lstStyle>
          <a:p>
            <a:endParaRPr/>
          </a:p>
        </p:txBody>
      </p:sp>
      <p:pic>
        <p:nvPicPr>
          <p:cNvPr id="24" name="Google Shape;24;p42" descr="a1"/>
          <p:cNvPicPr preferRelativeResize="0"/>
          <p:nvPr/>
        </p:nvPicPr>
        <p:blipFill rotWithShape="1">
          <a:blip r:embed="rId21">
            <a:alphaModFix/>
          </a:blip>
          <a:srcRect/>
          <a:stretch/>
        </p:blipFill>
        <p:spPr>
          <a:xfrm>
            <a:off x="9625013" y="328613"/>
            <a:ext cx="942975" cy="1082675"/>
          </a:xfrm>
          <a:prstGeom prst="rect">
            <a:avLst/>
          </a:prstGeom>
          <a:noFill/>
          <a:ln>
            <a:noFill/>
          </a:ln>
        </p:spPr>
      </p:pic>
      <p:pic>
        <p:nvPicPr>
          <p:cNvPr id="25" name="Google Shape;25;p42" descr="b_1"/>
          <p:cNvPicPr preferRelativeResize="0"/>
          <p:nvPr/>
        </p:nvPicPr>
        <p:blipFill rotWithShape="1">
          <a:blip r:embed="rId22">
            <a:alphaModFix/>
          </a:blip>
          <a:srcRect/>
          <a:stretch/>
        </p:blipFill>
        <p:spPr>
          <a:xfrm>
            <a:off x="-990600" y="1371600"/>
            <a:ext cx="825500" cy="358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
          <p:cNvSpPr txBox="1">
            <a:spLocks noGrp="1"/>
          </p:cNvSpPr>
          <p:nvPr>
            <p:ph type="title"/>
          </p:nvPr>
        </p:nvSpPr>
        <p:spPr>
          <a:xfrm>
            <a:off x="5304532" y="3560108"/>
            <a:ext cx="3505200" cy="79216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r>
              <a:rPr lang="en-US" sz="1800" b="1" i="0">
                <a:solidFill>
                  <a:srgbClr val="FF0000"/>
                </a:solidFill>
              </a:rPr>
              <a:t>INDUCTIVE PATTERNS</a:t>
            </a:r>
            <a:r>
              <a:rPr lang="en-US" sz="2800" b="1" i="0">
                <a:solidFill>
                  <a:srgbClr val="FF0000"/>
                </a:solidFill>
              </a:rPr>
              <a:t> </a:t>
            </a:r>
            <a:endParaRPr/>
          </a:p>
        </p:txBody>
      </p:sp>
      <p:sp>
        <p:nvSpPr>
          <p:cNvPr id="227" name="Google Shape;227;p1"/>
          <p:cNvSpPr txBox="1">
            <a:spLocks noGrp="1"/>
          </p:cNvSpPr>
          <p:nvPr>
            <p:ph type="body" idx="1"/>
          </p:nvPr>
        </p:nvSpPr>
        <p:spPr>
          <a:xfrm>
            <a:off x="5294671" y="4114800"/>
            <a:ext cx="3810000" cy="3164015"/>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000"/>
              <a:buFont typeface="Noto Sans Symbols"/>
              <a:buNone/>
            </a:pPr>
            <a:r>
              <a:rPr lang="en-US" sz="2000"/>
              <a:t>1. Inductive generalization </a:t>
            </a:r>
            <a:endParaRPr sz="2000" b="1"/>
          </a:p>
          <a:p>
            <a:pPr marL="342900" lvl="0" indent="-342900" algn="l" rtl="0">
              <a:lnSpc>
                <a:spcPct val="130000"/>
              </a:lnSpc>
              <a:spcBef>
                <a:spcPts val="400"/>
              </a:spcBef>
              <a:spcAft>
                <a:spcPts val="0"/>
              </a:spcAft>
              <a:buSzPts val="2000"/>
              <a:buFont typeface="Noto Sans Symbols"/>
              <a:buNone/>
            </a:pPr>
            <a:r>
              <a:rPr lang="en-US" sz="2000"/>
              <a:t>2. Predictive argument </a:t>
            </a:r>
            <a:endParaRPr/>
          </a:p>
          <a:p>
            <a:pPr marL="342900" lvl="0" indent="-342900" algn="l" rtl="0">
              <a:lnSpc>
                <a:spcPct val="130000"/>
              </a:lnSpc>
              <a:spcBef>
                <a:spcPts val="400"/>
              </a:spcBef>
              <a:spcAft>
                <a:spcPts val="0"/>
              </a:spcAft>
              <a:buSzPts val="2000"/>
              <a:buFont typeface="Noto Sans Symbols"/>
              <a:buNone/>
            </a:pPr>
            <a:r>
              <a:rPr lang="en-US" sz="2000"/>
              <a:t>3. Argument from authority</a:t>
            </a:r>
            <a:endParaRPr/>
          </a:p>
          <a:p>
            <a:pPr marL="342900" lvl="0" indent="-342900" algn="l" rtl="0">
              <a:lnSpc>
                <a:spcPct val="130000"/>
              </a:lnSpc>
              <a:spcBef>
                <a:spcPts val="400"/>
              </a:spcBef>
              <a:spcAft>
                <a:spcPts val="0"/>
              </a:spcAft>
              <a:buSzPts val="2000"/>
              <a:buFont typeface="Noto Sans Symbols"/>
              <a:buNone/>
            </a:pPr>
            <a:r>
              <a:rPr lang="en-US" sz="2000"/>
              <a:t>4. Causal argument</a:t>
            </a:r>
            <a:endParaRPr/>
          </a:p>
          <a:p>
            <a:pPr marL="342900" lvl="0" indent="-342900" algn="l" rtl="0">
              <a:lnSpc>
                <a:spcPct val="130000"/>
              </a:lnSpc>
              <a:spcBef>
                <a:spcPts val="400"/>
              </a:spcBef>
              <a:spcAft>
                <a:spcPts val="0"/>
              </a:spcAft>
              <a:buSzPts val="2000"/>
              <a:buFont typeface="Noto Sans Symbols"/>
              <a:buNone/>
            </a:pPr>
            <a:r>
              <a:rPr lang="en-US" sz="2000"/>
              <a:t>5. Statistical argument</a:t>
            </a:r>
            <a:endParaRPr/>
          </a:p>
          <a:p>
            <a:pPr marL="342900" lvl="0" indent="-342900" algn="l" rtl="0">
              <a:lnSpc>
                <a:spcPct val="130000"/>
              </a:lnSpc>
              <a:spcBef>
                <a:spcPts val="400"/>
              </a:spcBef>
              <a:spcAft>
                <a:spcPts val="0"/>
              </a:spcAft>
              <a:buSzPts val="2000"/>
              <a:buFont typeface="Noto Sans Symbols"/>
              <a:buNone/>
            </a:pPr>
            <a:r>
              <a:rPr lang="en-US" sz="2000"/>
              <a:t>6. Argument from analogy</a:t>
            </a:r>
            <a:endParaRPr/>
          </a:p>
        </p:txBody>
      </p:sp>
      <p:sp>
        <p:nvSpPr>
          <p:cNvPr id="228" name="Google Shape;228;p1"/>
          <p:cNvSpPr txBox="1"/>
          <p:nvPr/>
        </p:nvSpPr>
        <p:spPr>
          <a:xfrm>
            <a:off x="1683676" y="60716"/>
            <a:ext cx="5562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dirty="0">
                <a:solidFill>
                  <a:schemeClr val="dk1"/>
                </a:solidFill>
                <a:latin typeface="Arial"/>
                <a:ea typeface="Arial"/>
                <a:cs typeface="Arial"/>
                <a:sym typeface="Arial"/>
              </a:rPr>
              <a:t>Review of Chapter 3</a:t>
            </a:r>
            <a:endParaRPr dirty="0"/>
          </a:p>
        </p:txBody>
      </p:sp>
      <p:sp>
        <p:nvSpPr>
          <p:cNvPr id="229" name="Google Shape;229;p1"/>
          <p:cNvSpPr txBox="1"/>
          <p:nvPr/>
        </p:nvSpPr>
        <p:spPr>
          <a:xfrm>
            <a:off x="70705" y="3573428"/>
            <a:ext cx="3505200" cy="61581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u="none" strike="noStrike" cap="none">
                <a:solidFill>
                  <a:srgbClr val="FF0000"/>
                </a:solidFill>
                <a:latin typeface="Arial"/>
                <a:ea typeface="Arial"/>
                <a:cs typeface="Arial"/>
                <a:sym typeface="Arial"/>
              </a:rPr>
              <a:t>DEDUCTIVE PATTERNS</a:t>
            </a:r>
            <a:r>
              <a:rPr lang="en-US" sz="2800" b="1" i="0" u="none" strike="noStrike" cap="none">
                <a:solidFill>
                  <a:srgbClr val="FF0000"/>
                </a:solidFill>
                <a:latin typeface="Arial"/>
                <a:ea typeface="Arial"/>
                <a:cs typeface="Arial"/>
                <a:sym typeface="Arial"/>
              </a:rPr>
              <a:t> </a:t>
            </a:r>
            <a:endParaRPr/>
          </a:p>
        </p:txBody>
      </p:sp>
      <p:sp>
        <p:nvSpPr>
          <p:cNvPr id="230" name="Google Shape;230;p1"/>
          <p:cNvSpPr txBox="1"/>
          <p:nvPr/>
        </p:nvSpPr>
        <p:spPr>
          <a:xfrm>
            <a:off x="70705" y="4038600"/>
            <a:ext cx="4651785" cy="3048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dk1"/>
              </a:buClr>
              <a:buSzPts val="2000"/>
              <a:buFont typeface="Noto Sans Symbols"/>
              <a:buNone/>
            </a:pPr>
            <a:r>
              <a:rPr lang="en-US" sz="2000" b="0" i="0" u="none" strike="noStrike" cap="none">
                <a:solidFill>
                  <a:schemeClr val="dk1"/>
                </a:solidFill>
                <a:latin typeface="Arial"/>
                <a:ea typeface="Arial"/>
                <a:cs typeface="Arial"/>
                <a:sym typeface="Arial"/>
              </a:rPr>
              <a:t>1. Hypothetical syllogism </a:t>
            </a:r>
            <a:endParaRPr sz="2000" b="1" i="0" u="none" strike="noStrike" cap="none">
              <a:solidFill>
                <a:schemeClr val="dk1"/>
              </a:solidFill>
              <a:latin typeface="Arial"/>
              <a:ea typeface="Arial"/>
              <a:cs typeface="Arial"/>
              <a:sym typeface="Arial"/>
            </a:endParaRPr>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a:solidFill>
                  <a:schemeClr val="dk1"/>
                </a:solidFill>
                <a:latin typeface="Arial"/>
                <a:ea typeface="Arial"/>
                <a:cs typeface="Arial"/>
                <a:sym typeface="Arial"/>
              </a:rPr>
              <a:t>2. Categorical syllogism </a:t>
            </a:r>
            <a:endParaRPr/>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a:solidFill>
                  <a:schemeClr val="dk1"/>
                </a:solidFill>
                <a:latin typeface="Arial"/>
                <a:ea typeface="Arial"/>
                <a:cs typeface="Arial"/>
                <a:sym typeface="Arial"/>
              </a:rPr>
              <a:t>3. Argument from definition</a:t>
            </a:r>
            <a:endParaRPr/>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a:solidFill>
                  <a:schemeClr val="dk1"/>
                </a:solidFill>
                <a:latin typeface="Arial"/>
                <a:ea typeface="Arial"/>
                <a:cs typeface="Arial"/>
                <a:sym typeface="Arial"/>
              </a:rPr>
              <a:t>4. Argument from elimination</a:t>
            </a:r>
            <a:endParaRPr/>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a:solidFill>
                  <a:schemeClr val="dk1"/>
                </a:solidFill>
                <a:latin typeface="Arial"/>
                <a:ea typeface="Arial"/>
                <a:cs typeface="Arial"/>
                <a:sym typeface="Arial"/>
              </a:rPr>
              <a:t>5. Argument based on mathematics</a:t>
            </a:r>
            <a:endParaRPr/>
          </a:p>
        </p:txBody>
      </p:sp>
      <p:pic>
        <p:nvPicPr>
          <p:cNvPr id="231" name="Google Shape;231;p1"/>
          <p:cNvPicPr preferRelativeResize="0"/>
          <p:nvPr/>
        </p:nvPicPr>
        <p:blipFill rotWithShape="1">
          <a:blip r:embed="rId3">
            <a:alphaModFix/>
          </a:blip>
          <a:srcRect/>
          <a:stretch/>
        </p:blipFill>
        <p:spPr>
          <a:xfrm>
            <a:off x="2835656" y="803787"/>
            <a:ext cx="3258639" cy="2150570"/>
          </a:xfrm>
          <a:prstGeom prst="rect">
            <a:avLst/>
          </a:prstGeom>
          <a:noFill/>
          <a:ln>
            <a:noFill/>
          </a:ln>
        </p:spPr>
      </p:pic>
      <p:pic>
        <p:nvPicPr>
          <p:cNvPr id="232" name="Google Shape;232;p1"/>
          <p:cNvPicPr preferRelativeResize="0"/>
          <p:nvPr/>
        </p:nvPicPr>
        <p:blipFill rotWithShape="1">
          <a:blip r:embed="rId4">
            <a:alphaModFix/>
          </a:blip>
          <a:srcRect/>
          <a:stretch/>
        </p:blipFill>
        <p:spPr>
          <a:xfrm>
            <a:off x="529805" y="1879072"/>
            <a:ext cx="2043186" cy="1753481"/>
          </a:xfrm>
          <a:prstGeom prst="rect">
            <a:avLst/>
          </a:prstGeom>
          <a:noFill/>
          <a:ln>
            <a:noFill/>
          </a:ln>
        </p:spPr>
      </p:pic>
      <p:pic>
        <p:nvPicPr>
          <p:cNvPr id="233" name="Google Shape;233;p1"/>
          <p:cNvPicPr preferRelativeResize="0"/>
          <p:nvPr/>
        </p:nvPicPr>
        <p:blipFill rotWithShape="1">
          <a:blip r:embed="rId5">
            <a:alphaModFix/>
          </a:blip>
          <a:srcRect/>
          <a:stretch/>
        </p:blipFill>
        <p:spPr>
          <a:xfrm>
            <a:off x="6356960" y="1887084"/>
            <a:ext cx="2514405" cy="1891467"/>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9"/>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2000" i="0" dirty="0"/>
              <a:t>Task 2: Make an argument based on the clue</a:t>
            </a:r>
            <a:r>
              <a:rPr lang="en-US" sz="2000" i="0" dirty="0"/>
              <a:t> (suggestion)</a:t>
            </a:r>
            <a:endParaRPr sz="2000" i="0" dirty="0"/>
          </a:p>
        </p:txBody>
      </p:sp>
      <p:pic>
        <p:nvPicPr>
          <p:cNvPr id="297" name="Google Shape;297;p9"/>
          <p:cNvPicPr preferRelativeResize="0"/>
          <p:nvPr/>
        </p:nvPicPr>
        <p:blipFill rotWithShape="1">
          <a:blip r:embed="rId3">
            <a:alphaModFix/>
          </a:blip>
          <a:srcRect/>
          <a:stretch/>
        </p:blipFill>
        <p:spPr>
          <a:xfrm>
            <a:off x="53764" y="838200"/>
            <a:ext cx="4259157" cy="4686749"/>
          </a:xfrm>
          <a:prstGeom prst="rect">
            <a:avLst/>
          </a:prstGeom>
          <a:noFill/>
          <a:ln>
            <a:noFill/>
          </a:ln>
        </p:spPr>
      </p:pic>
      <p:sp>
        <p:nvSpPr>
          <p:cNvPr id="2" name="Google Shape;295;p9">
            <a:extLst>
              <a:ext uri="{FF2B5EF4-FFF2-40B4-BE49-F238E27FC236}">
                <a16:creationId xmlns:a16="http://schemas.microsoft.com/office/drawing/2014/main" id="{FD3AE874-45E8-A5A3-A7D5-7C1690957C26}"/>
              </a:ext>
            </a:extLst>
          </p:cNvPr>
          <p:cNvSpPr txBox="1"/>
          <p:nvPr/>
        </p:nvSpPr>
        <p:spPr>
          <a:xfrm>
            <a:off x="4346114" y="1216356"/>
            <a:ext cx="4744122" cy="30469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 1</a:t>
            </a:r>
            <a:r>
              <a:rPr lang="en-US" sz="1600" dirty="0">
                <a:solidFill>
                  <a:schemeClr val="dk1"/>
                </a:solidFill>
                <a:latin typeface="Arial"/>
                <a:ea typeface="Arial"/>
                <a:cs typeface="Arial"/>
                <a:sym typeface="Arial"/>
              </a:rPr>
              <a:t>: </a:t>
            </a:r>
            <a:r>
              <a:rPr lang="vi-VN" sz="1600" dirty="0">
                <a:solidFill>
                  <a:schemeClr val="dk1"/>
                </a:solidFill>
                <a:latin typeface="Arial"/>
                <a:ea typeface="Arial"/>
                <a:cs typeface="Arial"/>
                <a:sym typeface="Arial"/>
              </a:rPr>
              <a:t>If people stay to the right </a:t>
            </a:r>
            <a:r>
              <a:rPr lang="en-US" sz="1600" dirty="0">
                <a:solidFill>
                  <a:schemeClr val="dk1"/>
                </a:solidFill>
                <a:latin typeface="Arial"/>
                <a:ea typeface="Arial"/>
                <a:cs typeface="Arial"/>
                <a:sym typeface="Arial"/>
              </a:rPr>
              <a:t>w</a:t>
            </a:r>
            <a:r>
              <a:rPr lang="vi-VN" sz="1600" dirty="0">
                <a:solidFill>
                  <a:schemeClr val="dk1"/>
                </a:solidFill>
                <a:latin typeface="Arial"/>
                <a:ea typeface="Arial"/>
                <a:cs typeface="Arial"/>
                <a:sym typeface="Arial"/>
              </a:rPr>
              <a:t>hen going up</a:t>
            </a:r>
            <a:r>
              <a:rPr lang="en-US" sz="1600" dirty="0">
                <a:solidFill>
                  <a:schemeClr val="dk1"/>
                </a:solidFill>
              </a:rPr>
              <a:t>,</a:t>
            </a:r>
            <a:r>
              <a:rPr lang="en-US" sz="1600" dirty="0">
                <a:solidFill>
                  <a:schemeClr val="dk1"/>
                </a:solidFill>
                <a:latin typeface="Arial"/>
                <a:ea typeface="Arial"/>
                <a:cs typeface="Arial"/>
                <a:sym typeface="Arial"/>
              </a:rPr>
              <a:t> this is to the left when going down. </a:t>
            </a:r>
          </a:p>
          <a:p>
            <a:pPr>
              <a:lnSpc>
                <a:spcPct val="150000"/>
              </a:lnSpc>
            </a:pPr>
            <a:r>
              <a:rPr lang="en-US" sz="1600" b="1" dirty="0">
                <a:solidFill>
                  <a:schemeClr val="dk1"/>
                </a:solidFill>
              </a:rPr>
              <a:t>Premise 2</a:t>
            </a:r>
            <a:r>
              <a:rPr lang="en-US" sz="1600" dirty="0">
                <a:solidFill>
                  <a:schemeClr val="dk1"/>
                </a:solidFill>
              </a:rPr>
              <a:t>: </a:t>
            </a:r>
            <a:r>
              <a:rPr lang="vi-VN" sz="1600" dirty="0">
                <a:solidFill>
                  <a:schemeClr val="dk1"/>
                </a:solidFill>
              </a:rPr>
              <a:t>If people stay to the </a:t>
            </a:r>
            <a:r>
              <a:rPr lang="en-US" sz="1600" dirty="0">
                <a:solidFill>
                  <a:schemeClr val="dk1"/>
                </a:solidFill>
              </a:rPr>
              <a:t>left</a:t>
            </a:r>
            <a:r>
              <a:rPr lang="vi-VN" sz="1600" dirty="0">
                <a:solidFill>
                  <a:schemeClr val="dk1"/>
                </a:solidFill>
              </a:rPr>
              <a:t> </a:t>
            </a:r>
            <a:r>
              <a:rPr lang="en-US" sz="1600" dirty="0">
                <a:solidFill>
                  <a:schemeClr val="dk1"/>
                </a:solidFill>
              </a:rPr>
              <a:t>w</a:t>
            </a:r>
            <a:r>
              <a:rPr lang="vi-VN" sz="1600" dirty="0">
                <a:solidFill>
                  <a:schemeClr val="dk1"/>
                </a:solidFill>
              </a:rPr>
              <a:t>hen going</a:t>
            </a:r>
            <a:r>
              <a:rPr lang="en-US" sz="1600" dirty="0">
                <a:solidFill>
                  <a:schemeClr val="dk1"/>
                </a:solidFill>
              </a:rPr>
              <a:t> down, this is to the right when going up. </a:t>
            </a:r>
          </a:p>
          <a:p>
            <a:pPr marL="0" marR="0" lvl="0" indent="0" algn="l" rtl="0">
              <a:lnSpc>
                <a:spcPct val="150000"/>
              </a:lnSpc>
              <a:spcBef>
                <a:spcPts val="0"/>
              </a:spcBef>
              <a:spcAft>
                <a:spcPts val="0"/>
              </a:spcAft>
              <a:buNone/>
            </a:pPr>
            <a:endParaRPr lang="vi-VN" sz="1600" b="1"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Conclusion: </a:t>
            </a:r>
            <a:r>
              <a:rPr lang="en-US" sz="1600" dirty="0">
                <a:solidFill>
                  <a:schemeClr val="dk1"/>
                </a:solidFill>
                <a:latin typeface="Arial"/>
                <a:ea typeface="Arial"/>
                <a:cs typeface="Arial"/>
                <a:sym typeface="Arial"/>
              </a:rPr>
              <a:t>Therefore, it is logical to conclude that the instruction ask people to stay on the same side either if they go up or down.</a:t>
            </a:r>
            <a:endParaRPr sz="160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0CBDE9B4-2F82-0B8E-E467-9BACAB739330}"/>
              </a:ext>
            </a:extLst>
          </p:cNvPr>
          <p:cNvSpPr txBox="1"/>
          <p:nvPr/>
        </p:nvSpPr>
        <p:spPr>
          <a:xfrm>
            <a:off x="4424107" y="4570708"/>
            <a:ext cx="4588136" cy="416011"/>
          </a:xfrm>
          <a:prstGeom prst="rect">
            <a:avLst/>
          </a:prstGeom>
          <a:noFill/>
        </p:spPr>
        <p:txBody>
          <a:bodyPr wrap="square">
            <a:spAutoFit/>
          </a:bodyPr>
          <a:lstStyle/>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Argument pattern: </a:t>
            </a:r>
            <a:r>
              <a:rPr lang="en-US" sz="1600" b="1" dirty="0">
                <a:solidFill>
                  <a:schemeClr val="dk1"/>
                </a:solidFill>
              </a:rPr>
              <a:t>H</a:t>
            </a:r>
            <a:r>
              <a:rPr lang="en-US" sz="1600" b="1" dirty="0">
                <a:solidFill>
                  <a:schemeClr val="dk1"/>
                </a:solidFill>
                <a:latin typeface="Arial"/>
                <a:ea typeface="Arial"/>
                <a:cs typeface="Arial"/>
                <a:sym typeface="Arial"/>
              </a:rPr>
              <a:t>ypothetical</a:t>
            </a:r>
            <a:r>
              <a:rPr lang="vi-VN" sz="1600" b="1" dirty="0">
                <a:solidFill>
                  <a:schemeClr val="dk1"/>
                </a:solidFill>
                <a:latin typeface="Arial"/>
                <a:ea typeface="Arial"/>
                <a:cs typeface="Arial"/>
                <a:sym typeface="Arial"/>
              </a:rPr>
              <a:t> argument </a:t>
            </a:r>
            <a:endParaRPr lang="vi-VN" sz="1600" b="1" dirty="0"/>
          </a:p>
        </p:txBody>
      </p:sp>
    </p:spTree>
    <p:extLst>
      <p:ext uri="{BB962C8B-B14F-4D97-AF65-F5344CB8AC3E}">
        <p14:creationId xmlns:p14="http://schemas.microsoft.com/office/powerpoint/2010/main" val="16920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A4A87F-A540-4460-AB8F-C3B4C94C9E35}"/>
              </a:ext>
            </a:extLst>
          </p:cNvPr>
          <p:cNvSpPr txBox="1"/>
          <p:nvPr/>
        </p:nvSpPr>
        <p:spPr>
          <a:xfrm>
            <a:off x="4038600" y="838200"/>
            <a:ext cx="3733800" cy="4154984"/>
          </a:xfrm>
          <a:prstGeom prst="rect">
            <a:avLst/>
          </a:prstGeom>
          <a:noFill/>
        </p:spPr>
        <p:txBody>
          <a:bodyPr wrap="square">
            <a:spAutoFit/>
          </a:bodyPr>
          <a:lstStyle/>
          <a:p>
            <a:pPr>
              <a:lnSpc>
                <a:spcPct val="150000"/>
              </a:lnSpc>
            </a:pPr>
            <a:r>
              <a:rPr lang="en-US" sz="1600" b="1" dirty="0"/>
              <a:t>Premise + type: </a:t>
            </a:r>
          </a:p>
          <a:p>
            <a:pPr>
              <a:lnSpc>
                <a:spcPct val="150000"/>
              </a:lnSpc>
            </a:pPr>
            <a:r>
              <a:rPr lang="en-US" sz="1600" b="1" dirty="0"/>
              <a:t>+ Circle Area = pi r^2 </a:t>
            </a:r>
          </a:p>
          <a:p>
            <a:pPr>
              <a:lnSpc>
                <a:spcPct val="150000"/>
              </a:lnSpc>
            </a:pPr>
            <a:r>
              <a:rPr lang="en-US" sz="1600" b="1" dirty="0"/>
              <a:t>    where pi = 3.1415926 (</a:t>
            </a:r>
            <a:r>
              <a:rPr lang="en-US" sz="1600" b="1" dirty="0">
                <a:highlight>
                  <a:srgbClr val="FFFF00"/>
                </a:highlight>
              </a:rPr>
              <a:t>minor)</a:t>
            </a:r>
          </a:p>
          <a:p>
            <a:pPr>
              <a:lnSpc>
                <a:spcPct val="150000"/>
              </a:lnSpc>
            </a:pPr>
            <a:r>
              <a:rPr lang="en-US" sz="1600" b="1" dirty="0"/>
              <a:t>+ I ordered a 9-inch Pizza... I requested the waiter to call the owner (</a:t>
            </a:r>
            <a:r>
              <a:rPr lang="en-US" sz="1600" b="1" dirty="0">
                <a:highlight>
                  <a:srgbClr val="FFFF00"/>
                </a:highlight>
              </a:rPr>
              <a:t>major)</a:t>
            </a:r>
          </a:p>
          <a:p>
            <a:pPr>
              <a:lnSpc>
                <a:spcPct val="150000"/>
              </a:lnSpc>
            </a:pPr>
            <a:r>
              <a:rPr lang="en-US" sz="1600" b="1" dirty="0"/>
              <a:t>Conclusion: </a:t>
            </a:r>
            <a:r>
              <a:rPr lang="en-US" sz="1600" b="1" dirty="0">
                <a:highlight>
                  <a:srgbClr val="FFFF00"/>
                </a:highlight>
              </a:rPr>
              <a:t>So, a 9-inch circle area = 63.62 sq.in, while a 5-inch circle area is 19.63 sq.in </a:t>
            </a:r>
          </a:p>
          <a:p>
            <a:pPr>
              <a:lnSpc>
                <a:spcPct val="150000"/>
              </a:lnSpc>
            </a:pPr>
            <a:r>
              <a:rPr lang="en-US" sz="1600" b="1" dirty="0"/>
              <a:t>Argument pattern: </a:t>
            </a:r>
            <a:r>
              <a:rPr lang="en-US" altLang="en-US" sz="1600" b="1" dirty="0"/>
              <a:t>Argument based on Mathematics</a:t>
            </a:r>
            <a:r>
              <a:rPr lang="en-US" sz="1600" b="1" dirty="0"/>
              <a:t> </a:t>
            </a:r>
            <a:endParaRPr lang="en-US" b="1" dirty="0"/>
          </a:p>
        </p:txBody>
      </p:sp>
      <p:sp>
        <p:nvSpPr>
          <p:cNvPr id="14" name="Title 1">
            <a:extLst>
              <a:ext uri="{FF2B5EF4-FFF2-40B4-BE49-F238E27FC236}">
                <a16:creationId xmlns:a16="http://schemas.microsoft.com/office/drawing/2014/main" id="{6DA42D97-80E0-446B-BD16-368914BB76C4}"/>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3</a:t>
            </a:r>
            <a:r>
              <a:rPr lang="vi-VN" altLang="en-US" sz="2400" i="0" dirty="0"/>
              <a:t>: Make an argument based on the clue</a:t>
            </a:r>
            <a:endParaRPr lang="en-US" altLang="en-US" sz="2400" i="0" dirty="0"/>
          </a:p>
        </p:txBody>
      </p:sp>
      <p:pic>
        <p:nvPicPr>
          <p:cNvPr id="4" name="Picture 3">
            <a:extLst>
              <a:ext uri="{FF2B5EF4-FFF2-40B4-BE49-F238E27FC236}">
                <a16:creationId xmlns:a16="http://schemas.microsoft.com/office/drawing/2014/main" id="{0980CDA8-BD46-13C8-16FB-D983B96BB423}"/>
              </a:ext>
            </a:extLst>
          </p:cNvPr>
          <p:cNvPicPr>
            <a:picLocks noChangeAspect="1"/>
          </p:cNvPicPr>
          <p:nvPr/>
        </p:nvPicPr>
        <p:blipFill>
          <a:blip r:embed="rId3"/>
          <a:stretch>
            <a:fillRect/>
          </a:stretch>
        </p:blipFill>
        <p:spPr>
          <a:xfrm>
            <a:off x="457200" y="990600"/>
            <a:ext cx="2991311" cy="5486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A4A87F-A540-4460-AB8F-C3B4C94C9E35}"/>
              </a:ext>
            </a:extLst>
          </p:cNvPr>
          <p:cNvSpPr txBox="1"/>
          <p:nvPr/>
        </p:nvSpPr>
        <p:spPr>
          <a:xfrm>
            <a:off x="3244645" y="838200"/>
            <a:ext cx="5739964" cy="4724883"/>
          </a:xfrm>
          <a:prstGeom prst="rect">
            <a:avLst/>
          </a:prstGeom>
          <a:noFill/>
        </p:spPr>
        <p:txBody>
          <a:bodyPr wrap="square">
            <a:spAutoFit/>
          </a:bodyPr>
          <a:lstStyle/>
          <a:p>
            <a:pPr algn="l"/>
            <a:r>
              <a:rPr lang="en-US" sz="1600" b="1" dirty="0"/>
              <a:t>General premise: </a:t>
            </a:r>
            <a:r>
              <a:rPr lang="en-US" sz="1600" dirty="0"/>
              <a:t>Circle Area: </a:t>
            </a:r>
            <a:r>
              <a:rPr lang="en-US" sz="2000" dirty="0">
                <a:solidFill>
                  <a:srgbClr val="202124"/>
                </a:solidFill>
                <a:effectLst/>
                <a:latin typeface="STIXGeneral"/>
              </a:rPr>
              <a:t>A = </a:t>
            </a:r>
            <a:r>
              <a:rPr lang="el-GR" sz="2000" dirty="0">
                <a:solidFill>
                  <a:srgbClr val="202124"/>
                </a:solidFill>
                <a:effectLst/>
                <a:latin typeface="STIXGeneral"/>
              </a:rPr>
              <a:t>π</a:t>
            </a:r>
            <a:r>
              <a:rPr lang="en-US" sz="2000" dirty="0" err="1">
                <a:solidFill>
                  <a:srgbClr val="202124"/>
                </a:solidFill>
                <a:effectLst/>
                <a:latin typeface="STIXGeneral"/>
              </a:rPr>
              <a:t>r</a:t>
            </a:r>
            <a:r>
              <a:rPr lang="en-US" sz="2000" baseline="30000" dirty="0" err="1">
                <a:solidFill>
                  <a:srgbClr val="202124"/>
                </a:solidFill>
                <a:effectLst/>
                <a:latin typeface="STIXGeneral"/>
              </a:rPr>
              <a:t>2</a:t>
            </a:r>
            <a:r>
              <a:rPr lang="en-US" sz="2000" baseline="30000" dirty="0">
                <a:solidFill>
                  <a:srgbClr val="202124"/>
                </a:solidFill>
                <a:latin typeface="STIXGeneral"/>
              </a:rPr>
              <a:t> </a:t>
            </a:r>
          </a:p>
          <a:p>
            <a:pPr algn="l"/>
            <a:r>
              <a:rPr lang="en-US" sz="1600" dirty="0"/>
              <a:t>                                                  (</a:t>
            </a:r>
            <a:r>
              <a:rPr lang="el-GR" sz="2000" dirty="0">
                <a:solidFill>
                  <a:srgbClr val="202124"/>
                </a:solidFill>
                <a:latin typeface="STIXGeneral"/>
              </a:rPr>
              <a:t>π</a:t>
            </a:r>
            <a:r>
              <a:rPr lang="en-US" sz="1600" dirty="0"/>
              <a:t> = 3.1415926) </a:t>
            </a:r>
          </a:p>
          <a:p>
            <a:pPr>
              <a:lnSpc>
                <a:spcPct val="150000"/>
              </a:lnSpc>
            </a:pPr>
            <a:r>
              <a:rPr lang="en-US" sz="1600" b="1" dirty="0"/>
              <a:t>Specific premise 1: </a:t>
            </a:r>
            <a:r>
              <a:rPr lang="en-US" sz="1600" dirty="0"/>
              <a:t>I ordered a 9-inch pizza. (r = 9 inches)</a:t>
            </a:r>
          </a:p>
          <a:p>
            <a:pPr>
              <a:lnSpc>
                <a:spcPct val="150000"/>
              </a:lnSpc>
            </a:pPr>
            <a:r>
              <a:rPr lang="en-US" sz="1600" b="1" dirty="0"/>
              <a:t>Sub-conclusion 1: </a:t>
            </a:r>
            <a:r>
              <a:rPr lang="en-US" sz="1600" dirty="0"/>
              <a:t>So, a 9-inch circle area = 63.62 </a:t>
            </a:r>
            <a:r>
              <a:rPr lang="en-US" sz="1600" dirty="0" err="1"/>
              <a:t>sq.in</a:t>
            </a:r>
            <a:endParaRPr lang="en-US" sz="1600" dirty="0"/>
          </a:p>
          <a:p>
            <a:pPr>
              <a:lnSpc>
                <a:spcPct val="150000"/>
              </a:lnSpc>
            </a:pPr>
            <a:r>
              <a:rPr lang="en-US" sz="1600" b="1" dirty="0"/>
              <a:t>Specific premise 2</a:t>
            </a:r>
            <a:r>
              <a:rPr lang="en-US" sz="1600" dirty="0"/>
              <a:t>: The waiter gave me two 5-inch pizzas (r = 5 inches).</a:t>
            </a:r>
          </a:p>
          <a:p>
            <a:pPr>
              <a:lnSpc>
                <a:spcPct val="150000"/>
              </a:lnSpc>
            </a:pPr>
            <a:r>
              <a:rPr lang="en-US" sz="1600" b="1" dirty="0"/>
              <a:t>Sub-conclusion 2: </a:t>
            </a:r>
            <a:r>
              <a:rPr lang="en-US" sz="1600" dirty="0"/>
              <a:t>So, a 5-inch circle areas = 19.63 </a:t>
            </a:r>
            <a:r>
              <a:rPr lang="en-US" sz="1600" dirty="0" err="1"/>
              <a:t>sq.in</a:t>
            </a:r>
            <a:endParaRPr lang="en-US" sz="1600" dirty="0"/>
          </a:p>
          <a:p>
            <a:pPr>
              <a:lnSpc>
                <a:spcPct val="150000"/>
              </a:lnSpc>
            </a:pPr>
            <a:r>
              <a:rPr lang="en-US" sz="1600" b="1" dirty="0"/>
              <a:t>Sub-conclusion 3: </a:t>
            </a:r>
            <a:r>
              <a:rPr lang="en-US" sz="1600" dirty="0"/>
              <a:t>three 5-inch circle areas = 19.63 </a:t>
            </a:r>
            <a:r>
              <a:rPr lang="en-US" sz="1600" dirty="0" err="1"/>
              <a:t>sq.in</a:t>
            </a:r>
            <a:r>
              <a:rPr lang="en-US" sz="1600" dirty="0"/>
              <a:t> *3 = 58.89 </a:t>
            </a:r>
            <a:r>
              <a:rPr lang="en-US" sz="1600" dirty="0" err="1"/>
              <a:t>sq.in</a:t>
            </a:r>
            <a:r>
              <a:rPr lang="en-US" sz="1600" dirty="0"/>
              <a:t> </a:t>
            </a:r>
          </a:p>
          <a:p>
            <a:pPr>
              <a:lnSpc>
                <a:spcPct val="150000"/>
              </a:lnSpc>
            </a:pPr>
            <a:r>
              <a:rPr lang="en-US" sz="1600" b="1" dirty="0"/>
              <a:t>Sub-conclusion 4</a:t>
            </a:r>
            <a:r>
              <a:rPr lang="en-US" sz="1600" b="1" dirty="0">
                <a:sym typeface="Wingdings" panose="05000000000000000000" pitchFamily="2" charset="2"/>
              </a:rPr>
              <a:t>: </a:t>
            </a:r>
            <a:r>
              <a:rPr lang="en-US" sz="1600" dirty="0"/>
              <a:t>58.89 </a:t>
            </a:r>
            <a:r>
              <a:rPr lang="en-US" sz="1600" dirty="0" err="1"/>
              <a:t>sq.in</a:t>
            </a:r>
            <a:r>
              <a:rPr lang="en-US" sz="1600" dirty="0"/>
              <a:t> &lt; 63/62 </a:t>
            </a:r>
            <a:r>
              <a:rPr lang="en-US" sz="1600" dirty="0" err="1"/>
              <a:t>sq.in</a:t>
            </a:r>
            <a:r>
              <a:rPr lang="en-US" sz="1600" dirty="0"/>
              <a:t> </a:t>
            </a:r>
          </a:p>
          <a:p>
            <a:pPr>
              <a:lnSpc>
                <a:spcPct val="150000"/>
              </a:lnSpc>
            </a:pPr>
            <a:r>
              <a:rPr lang="en-US" sz="1600" b="1" dirty="0"/>
              <a:t>Main conclusion</a:t>
            </a:r>
            <a:r>
              <a:rPr lang="en-US" sz="1600" dirty="0"/>
              <a:t>: I still lose out even if given three 5-inch pizzas. </a:t>
            </a:r>
          </a:p>
          <a:p>
            <a:pPr>
              <a:lnSpc>
                <a:spcPct val="150000"/>
              </a:lnSpc>
            </a:pPr>
            <a:r>
              <a:rPr lang="en-US" sz="1600" b="1" dirty="0"/>
              <a:t>Argument pattern: </a:t>
            </a:r>
            <a:r>
              <a:rPr lang="en-US" altLang="en-US" b="1" dirty="0"/>
              <a:t>Argument based on mathematics</a:t>
            </a:r>
            <a:r>
              <a:rPr lang="en-US" b="1" dirty="0"/>
              <a:t> </a:t>
            </a:r>
          </a:p>
        </p:txBody>
      </p:sp>
      <p:sp>
        <p:nvSpPr>
          <p:cNvPr id="14" name="Title 1">
            <a:extLst>
              <a:ext uri="{FF2B5EF4-FFF2-40B4-BE49-F238E27FC236}">
                <a16:creationId xmlns:a16="http://schemas.microsoft.com/office/drawing/2014/main" id="{6DA42D97-80E0-446B-BD16-368914BB76C4}"/>
              </a:ext>
            </a:extLst>
          </p:cNvPr>
          <p:cNvSpPr>
            <a:spLocks noGrp="1"/>
          </p:cNvSpPr>
          <p:nvPr>
            <p:ph type="title"/>
          </p:nvPr>
        </p:nvSpPr>
        <p:spPr>
          <a:xfrm>
            <a:off x="152400" y="228600"/>
            <a:ext cx="8229600" cy="304800"/>
          </a:xfrm>
        </p:spPr>
        <p:txBody>
          <a:bodyPr/>
          <a:lstStyle/>
          <a:p>
            <a:r>
              <a:rPr lang="vi-VN" altLang="en-US" sz="2000" i="0" dirty="0"/>
              <a:t>Task </a:t>
            </a:r>
            <a:r>
              <a:rPr lang="en-US" altLang="en-US" sz="2000" i="0" dirty="0"/>
              <a:t>3</a:t>
            </a:r>
            <a:r>
              <a:rPr lang="vi-VN" altLang="en-US" sz="2000" i="0" dirty="0"/>
              <a:t>: Make an argument based on the clue</a:t>
            </a:r>
            <a:r>
              <a:rPr lang="en-US" altLang="en-US" sz="2000" i="0" dirty="0"/>
              <a:t> (suggestion)</a:t>
            </a:r>
          </a:p>
        </p:txBody>
      </p:sp>
      <p:pic>
        <p:nvPicPr>
          <p:cNvPr id="4" name="Picture 3">
            <a:extLst>
              <a:ext uri="{FF2B5EF4-FFF2-40B4-BE49-F238E27FC236}">
                <a16:creationId xmlns:a16="http://schemas.microsoft.com/office/drawing/2014/main" id="{0980CDA8-BD46-13C8-16FB-D983B96BB423}"/>
              </a:ext>
            </a:extLst>
          </p:cNvPr>
          <p:cNvPicPr>
            <a:picLocks noChangeAspect="1"/>
          </p:cNvPicPr>
          <p:nvPr/>
        </p:nvPicPr>
        <p:blipFill>
          <a:blip r:embed="rId3"/>
          <a:stretch>
            <a:fillRect/>
          </a:stretch>
        </p:blipFill>
        <p:spPr>
          <a:xfrm>
            <a:off x="0" y="951271"/>
            <a:ext cx="2991311" cy="5486400"/>
          </a:xfrm>
          <a:prstGeom prst="rect">
            <a:avLst/>
          </a:prstGeom>
        </p:spPr>
      </p:pic>
    </p:spTree>
    <p:extLst>
      <p:ext uri="{BB962C8B-B14F-4D97-AF65-F5344CB8AC3E}">
        <p14:creationId xmlns:p14="http://schemas.microsoft.com/office/powerpoint/2010/main" val="169512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2400" i="0" dirty="0"/>
              <a:t>Task 4: Make an argument based on the clue</a:t>
            </a:r>
            <a:endParaRPr sz="2400" i="0" dirty="0"/>
          </a:p>
        </p:txBody>
      </p:sp>
      <p:pic>
        <p:nvPicPr>
          <p:cNvPr id="276" name="Google Shape;276;p7"/>
          <p:cNvPicPr preferRelativeResize="0"/>
          <p:nvPr/>
        </p:nvPicPr>
        <p:blipFill rotWithShape="1">
          <a:blip r:embed="rId3">
            <a:alphaModFix/>
          </a:blip>
          <a:srcRect/>
          <a:stretch/>
        </p:blipFill>
        <p:spPr>
          <a:xfrm>
            <a:off x="2348088" y="711200"/>
            <a:ext cx="3860800" cy="4030134"/>
          </a:xfrm>
          <a:prstGeom prst="rect">
            <a:avLst/>
          </a:prstGeom>
          <a:noFill/>
          <a:ln>
            <a:noFill/>
          </a:ln>
        </p:spPr>
      </p:pic>
      <p:sp>
        <p:nvSpPr>
          <p:cNvPr id="4" name="TextBox 3">
            <a:extLst>
              <a:ext uri="{FF2B5EF4-FFF2-40B4-BE49-F238E27FC236}">
                <a16:creationId xmlns:a16="http://schemas.microsoft.com/office/drawing/2014/main" id="{73C6CACD-D75F-AA80-0370-5B28E3DD7CC7}"/>
              </a:ext>
            </a:extLst>
          </p:cNvPr>
          <p:cNvSpPr txBox="1"/>
          <p:nvPr/>
        </p:nvSpPr>
        <p:spPr>
          <a:xfrm>
            <a:off x="405204" y="4981781"/>
            <a:ext cx="8362278" cy="1876219"/>
          </a:xfrm>
          <a:prstGeom prst="rect">
            <a:avLst/>
          </a:prstGeom>
          <a:noFill/>
        </p:spPr>
        <p:txBody>
          <a:bodyPr wrap="square">
            <a:spAutoFit/>
          </a:bodyPr>
          <a:lstStyle/>
          <a:p>
            <a:pPr marL="0" indent="0">
              <a:lnSpc>
                <a:spcPct val="120000"/>
              </a:lnSpc>
              <a:spcBef>
                <a:spcPts val="450"/>
              </a:spcBef>
              <a:buClr>
                <a:schemeClr val="dk1"/>
              </a:buClr>
              <a:buSzPct val="100000"/>
              <a:buNone/>
            </a:pPr>
            <a:r>
              <a:rPr lang="en-US" sz="1400" b="1" dirty="0" err="1"/>
              <a:t>P1</a:t>
            </a:r>
            <a:r>
              <a:rPr lang="en-US" sz="1400" b="1" dirty="0"/>
              <a:t>: </a:t>
            </a:r>
            <a:r>
              <a:rPr lang="en-US" sz="1400" dirty="0"/>
              <a:t>You can get a discount 5% if you go with your current lover.</a:t>
            </a:r>
            <a:endParaRPr lang="en-US" sz="1400" b="0" dirty="0"/>
          </a:p>
          <a:p>
            <a:pPr marL="0" indent="0">
              <a:lnSpc>
                <a:spcPct val="120000"/>
              </a:lnSpc>
              <a:spcBef>
                <a:spcPts val="450"/>
              </a:spcBef>
              <a:buClr>
                <a:schemeClr val="dk1"/>
              </a:buClr>
              <a:buSzPct val="100000"/>
              <a:buNone/>
            </a:pPr>
            <a:r>
              <a:rPr lang="en-US" sz="1400" b="1" dirty="0" err="1"/>
              <a:t>P2</a:t>
            </a:r>
            <a:r>
              <a:rPr lang="en-US" sz="1400" b="1" dirty="0"/>
              <a:t>: </a:t>
            </a:r>
            <a:r>
              <a:rPr lang="en-US" sz="1400" dirty="0"/>
              <a:t>You can get a discount 10% if you go with your ex-lover.</a:t>
            </a:r>
            <a:endParaRPr lang="en-US" sz="1400" b="0" dirty="0"/>
          </a:p>
          <a:p>
            <a:pPr marL="0" indent="0">
              <a:lnSpc>
                <a:spcPct val="120000"/>
              </a:lnSpc>
              <a:spcBef>
                <a:spcPts val="450"/>
              </a:spcBef>
              <a:buClr>
                <a:schemeClr val="dk1"/>
              </a:buClr>
              <a:buSzPct val="100000"/>
              <a:buNone/>
            </a:pPr>
            <a:r>
              <a:rPr lang="en-US" sz="1400" b="1" dirty="0" err="1"/>
              <a:t>P3</a:t>
            </a:r>
            <a:r>
              <a:rPr lang="en-US" sz="1400" b="1" dirty="0"/>
              <a:t>: </a:t>
            </a:r>
            <a:r>
              <a:rPr lang="en-US" sz="1400" dirty="0"/>
              <a:t>You can get a discount 20% if you go with both your current lover and ex-lover.</a:t>
            </a:r>
            <a:endParaRPr lang="en-US" sz="1400" b="0" dirty="0"/>
          </a:p>
          <a:p>
            <a:pPr marL="0" indent="0">
              <a:lnSpc>
                <a:spcPct val="120000"/>
              </a:lnSpc>
              <a:spcBef>
                <a:spcPts val="450"/>
              </a:spcBef>
              <a:buClr>
                <a:schemeClr val="dk1"/>
              </a:buClr>
              <a:buSzPct val="100000"/>
              <a:buNone/>
            </a:pPr>
            <a:r>
              <a:rPr lang="en-US" sz="1400" b="1" dirty="0"/>
              <a:t>Conclusion: </a:t>
            </a:r>
            <a:r>
              <a:rPr lang="en-US" sz="1400" dirty="0"/>
              <a:t>So, chances are that the more lovers you go with, the higher the discount you will get.</a:t>
            </a:r>
            <a:endParaRPr lang="en-US" sz="1400" b="0" dirty="0"/>
          </a:p>
          <a:p>
            <a:pPr marL="0" indent="0">
              <a:lnSpc>
                <a:spcPct val="120000"/>
              </a:lnSpc>
              <a:spcBef>
                <a:spcPts val="450"/>
              </a:spcBef>
              <a:buClr>
                <a:schemeClr val="dk1"/>
              </a:buClr>
              <a:buSzPct val="100000"/>
              <a:buNone/>
            </a:pPr>
            <a:br>
              <a:rPr lang="en-US" sz="1400" dirty="0"/>
            </a:br>
            <a:endParaRPr lang="en-US" sz="1400" dirty="0"/>
          </a:p>
        </p:txBody>
      </p:sp>
      <p:sp>
        <p:nvSpPr>
          <p:cNvPr id="3" name="TextBox 2">
            <a:extLst>
              <a:ext uri="{FF2B5EF4-FFF2-40B4-BE49-F238E27FC236}">
                <a16:creationId xmlns:a16="http://schemas.microsoft.com/office/drawing/2014/main" id="{D4B72779-869C-8F13-9AB6-F195DD78EC33}"/>
              </a:ext>
            </a:extLst>
          </p:cNvPr>
          <p:cNvSpPr txBox="1"/>
          <p:nvPr/>
        </p:nvSpPr>
        <p:spPr>
          <a:xfrm>
            <a:off x="405204" y="6321623"/>
            <a:ext cx="4572000" cy="307777"/>
          </a:xfrm>
          <a:prstGeom prst="rect">
            <a:avLst/>
          </a:prstGeom>
          <a:noFill/>
        </p:spPr>
        <p:txBody>
          <a:bodyPr wrap="square">
            <a:spAutoFit/>
          </a:bodyPr>
          <a:lstStyle/>
          <a:p>
            <a:r>
              <a:rPr lang="en-US" sz="1400" b="1" dirty="0"/>
              <a:t>Argument type: statistical argument</a:t>
            </a:r>
            <a:endParaRPr lang="en-US" dirty="0"/>
          </a:p>
        </p:txBody>
      </p:sp>
    </p:spTree>
    <p:extLst>
      <p:ext uri="{BB962C8B-B14F-4D97-AF65-F5344CB8AC3E}">
        <p14:creationId xmlns:p14="http://schemas.microsoft.com/office/powerpoint/2010/main" val="96998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2400" i="0" dirty="0"/>
              <a:t>Task 4: Make an argument based on the clue</a:t>
            </a:r>
            <a:endParaRPr sz="2400" i="0" dirty="0"/>
          </a:p>
        </p:txBody>
      </p:sp>
      <p:pic>
        <p:nvPicPr>
          <p:cNvPr id="276" name="Google Shape;276;p7"/>
          <p:cNvPicPr preferRelativeResize="0"/>
          <p:nvPr/>
        </p:nvPicPr>
        <p:blipFill rotWithShape="1">
          <a:blip r:embed="rId3">
            <a:alphaModFix/>
          </a:blip>
          <a:srcRect/>
          <a:stretch/>
        </p:blipFill>
        <p:spPr>
          <a:xfrm>
            <a:off x="2348088" y="711200"/>
            <a:ext cx="3450284" cy="3720951"/>
          </a:xfrm>
          <a:prstGeom prst="rect">
            <a:avLst/>
          </a:prstGeom>
          <a:noFill/>
          <a:ln>
            <a:noFill/>
          </a:ln>
        </p:spPr>
      </p:pic>
      <p:sp>
        <p:nvSpPr>
          <p:cNvPr id="4" name="TextBox 3">
            <a:extLst>
              <a:ext uri="{FF2B5EF4-FFF2-40B4-BE49-F238E27FC236}">
                <a16:creationId xmlns:a16="http://schemas.microsoft.com/office/drawing/2014/main" id="{73C6CACD-D75F-AA80-0370-5B28E3DD7CC7}"/>
              </a:ext>
            </a:extLst>
          </p:cNvPr>
          <p:cNvSpPr txBox="1"/>
          <p:nvPr/>
        </p:nvSpPr>
        <p:spPr>
          <a:xfrm>
            <a:off x="152399" y="4609951"/>
            <a:ext cx="8421445" cy="2134752"/>
          </a:xfrm>
          <a:prstGeom prst="rect">
            <a:avLst/>
          </a:prstGeom>
          <a:noFill/>
        </p:spPr>
        <p:txBody>
          <a:bodyPr wrap="square">
            <a:spAutoFit/>
          </a:bodyPr>
          <a:lstStyle/>
          <a:p>
            <a:pPr marL="0" indent="0">
              <a:lnSpc>
                <a:spcPct val="120000"/>
              </a:lnSpc>
              <a:spcBef>
                <a:spcPts val="450"/>
              </a:spcBef>
              <a:buClr>
                <a:schemeClr val="dk1"/>
              </a:buClr>
              <a:buSzPct val="100000"/>
              <a:buNone/>
            </a:pPr>
            <a:r>
              <a:rPr lang="en-US" sz="1400" b="1" dirty="0" err="1"/>
              <a:t>P1</a:t>
            </a:r>
            <a:r>
              <a:rPr lang="en-US" sz="1400" b="1" dirty="0"/>
              <a:t>: </a:t>
            </a:r>
            <a:r>
              <a:rPr lang="en-US" sz="1400" dirty="0"/>
              <a:t>You can get a discount 5% if you go with your current lover.</a:t>
            </a:r>
            <a:endParaRPr lang="en-US" sz="1400" b="0" dirty="0"/>
          </a:p>
          <a:p>
            <a:pPr marL="0" indent="0">
              <a:lnSpc>
                <a:spcPct val="120000"/>
              </a:lnSpc>
              <a:spcBef>
                <a:spcPts val="450"/>
              </a:spcBef>
              <a:buClr>
                <a:schemeClr val="dk1"/>
              </a:buClr>
              <a:buSzPct val="100000"/>
              <a:buNone/>
            </a:pPr>
            <a:r>
              <a:rPr lang="en-US" sz="1400" b="1" dirty="0" err="1"/>
              <a:t>P2</a:t>
            </a:r>
            <a:r>
              <a:rPr lang="en-US" sz="1400" b="1" dirty="0"/>
              <a:t>: </a:t>
            </a:r>
            <a:r>
              <a:rPr lang="en-US" sz="1400" dirty="0"/>
              <a:t>You can get a discount 10% if you go with your ex-lover.</a:t>
            </a:r>
            <a:endParaRPr lang="en-US" sz="1400" b="0" dirty="0"/>
          </a:p>
          <a:p>
            <a:pPr marL="0" indent="0">
              <a:lnSpc>
                <a:spcPct val="120000"/>
              </a:lnSpc>
              <a:spcBef>
                <a:spcPts val="450"/>
              </a:spcBef>
              <a:buClr>
                <a:schemeClr val="dk1"/>
              </a:buClr>
              <a:buSzPct val="100000"/>
              <a:buNone/>
            </a:pPr>
            <a:r>
              <a:rPr lang="en-US" sz="1400" b="1" dirty="0" err="1"/>
              <a:t>P3</a:t>
            </a:r>
            <a:r>
              <a:rPr lang="en-US" sz="1400" b="1" dirty="0"/>
              <a:t>: </a:t>
            </a:r>
            <a:r>
              <a:rPr lang="en-US" sz="1400" dirty="0"/>
              <a:t>You can get a discount 20% if you go with both your current lover and ex-lover.</a:t>
            </a:r>
            <a:endParaRPr lang="en-US" sz="1400" b="0" dirty="0"/>
          </a:p>
          <a:p>
            <a:pPr marL="0" indent="0">
              <a:lnSpc>
                <a:spcPct val="120000"/>
              </a:lnSpc>
              <a:spcBef>
                <a:spcPts val="450"/>
              </a:spcBef>
              <a:buClr>
                <a:schemeClr val="dk1"/>
              </a:buClr>
              <a:buSzPct val="100000"/>
              <a:buNone/>
            </a:pPr>
            <a:r>
              <a:rPr lang="en-US" sz="1400" b="1" dirty="0"/>
              <a:t>Conclusion: </a:t>
            </a:r>
            <a:r>
              <a:rPr lang="en-US" sz="1400" dirty="0"/>
              <a:t>So, it’s logical to infer that if you go with both lovers, you’ll get an additional 5% discount than if you go with them respectively. </a:t>
            </a:r>
            <a:endParaRPr lang="en-US" sz="1400" b="0" dirty="0"/>
          </a:p>
          <a:p>
            <a:pPr marL="0" indent="0">
              <a:lnSpc>
                <a:spcPct val="120000"/>
              </a:lnSpc>
              <a:spcBef>
                <a:spcPts val="450"/>
              </a:spcBef>
              <a:buClr>
                <a:schemeClr val="dk1"/>
              </a:buClr>
              <a:buSzPct val="100000"/>
              <a:buNone/>
            </a:pPr>
            <a:br>
              <a:rPr lang="en-US" sz="1400" dirty="0"/>
            </a:br>
            <a:endParaRPr lang="en-US" sz="1400" dirty="0"/>
          </a:p>
        </p:txBody>
      </p:sp>
      <p:sp>
        <p:nvSpPr>
          <p:cNvPr id="6" name="TextBox 5">
            <a:extLst>
              <a:ext uri="{FF2B5EF4-FFF2-40B4-BE49-F238E27FC236}">
                <a16:creationId xmlns:a16="http://schemas.microsoft.com/office/drawing/2014/main" id="{626CF56B-26EE-C1F5-3048-1E588D196E02}"/>
              </a:ext>
            </a:extLst>
          </p:cNvPr>
          <p:cNvSpPr txBox="1"/>
          <p:nvPr/>
        </p:nvSpPr>
        <p:spPr>
          <a:xfrm>
            <a:off x="176836" y="6321623"/>
            <a:ext cx="4690334" cy="307777"/>
          </a:xfrm>
          <a:prstGeom prst="rect">
            <a:avLst/>
          </a:prstGeom>
          <a:noFill/>
        </p:spPr>
        <p:txBody>
          <a:bodyPr wrap="square">
            <a:spAutoFit/>
          </a:bodyPr>
          <a:lstStyle/>
          <a:p>
            <a:r>
              <a:rPr lang="en-US" sz="1400" b="1" dirty="0"/>
              <a:t>Argument type: mathematical argument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3"/>
          <p:cNvSpPr txBox="1"/>
          <p:nvPr/>
        </p:nvSpPr>
        <p:spPr>
          <a:xfrm>
            <a:off x="4017673" y="848911"/>
            <a:ext cx="5155864"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Calibri"/>
                <a:ea typeface="Calibri"/>
                <a:cs typeface="Calibri"/>
                <a:sym typeface="Calibri"/>
              </a:rPr>
              <a:t>P1</a:t>
            </a:r>
            <a:r>
              <a:rPr lang="en-US" sz="2400" dirty="0">
                <a:solidFill>
                  <a:schemeClr val="dk1"/>
                </a:solidFill>
                <a:latin typeface="Calibri"/>
                <a:ea typeface="Calibri"/>
                <a:cs typeface="Calibri"/>
                <a:sym typeface="Calibri"/>
              </a:rPr>
              <a:t>: </a:t>
            </a:r>
            <a:r>
              <a:rPr lang="en-US" sz="2400" dirty="0">
                <a:solidFill>
                  <a:srgbClr val="D70000"/>
                </a:solidFill>
                <a:latin typeface="Calibri"/>
                <a:ea typeface="Calibri"/>
                <a:cs typeface="Calibri"/>
                <a:sym typeface="Calibri"/>
              </a:rPr>
              <a:t>There is a sign with a child held sitting on the barrier to watch the crocodiles. (Observation 1)</a:t>
            </a:r>
            <a:endParaRPr sz="2400" dirty="0">
              <a:solidFill>
                <a:srgbClr val="D70000"/>
              </a:solidFill>
              <a:latin typeface="Calibri"/>
              <a:ea typeface="Calibri"/>
              <a:cs typeface="Calibri"/>
              <a:sym typeface="Calibri"/>
            </a:endParaRPr>
          </a:p>
          <a:p>
            <a:pPr marL="0" marR="0" lvl="0" indent="0" algn="l" rtl="0">
              <a:spcBef>
                <a:spcPts val="0"/>
              </a:spcBef>
              <a:spcAft>
                <a:spcPts val="0"/>
              </a:spcAft>
              <a:buNone/>
            </a:pPr>
            <a:r>
              <a:rPr lang="en-US" sz="2400" dirty="0" err="1">
                <a:solidFill>
                  <a:schemeClr val="dk1"/>
                </a:solidFill>
                <a:latin typeface="Calibri"/>
                <a:ea typeface="Calibri"/>
                <a:cs typeface="Calibri"/>
                <a:sym typeface="Calibri"/>
              </a:rPr>
              <a:t>P2</a:t>
            </a:r>
            <a:r>
              <a:rPr lang="en-US" sz="2400" dirty="0">
                <a:solidFill>
                  <a:schemeClr val="dk1"/>
                </a:solidFill>
                <a:latin typeface="Calibri"/>
                <a:ea typeface="Calibri"/>
                <a:cs typeface="Calibri"/>
                <a:sym typeface="Calibri"/>
              </a:rPr>
              <a:t>: </a:t>
            </a:r>
            <a:r>
              <a:rPr lang="en-US" sz="2400" dirty="0">
                <a:solidFill>
                  <a:srgbClr val="D70000"/>
                </a:solidFill>
                <a:latin typeface="Calibri"/>
                <a:ea typeface="Calibri"/>
                <a:cs typeface="Calibri"/>
                <a:sym typeface="Calibri"/>
              </a:rPr>
              <a:t>There is no circle thingy with the slash through it. (Observation 2)</a:t>
            </a:r>
            <a:endParaRPr sz="1200" dirty="0"/>
          </a:p>
          <a:p>
            <a:pPr marL="0" marR="0" lvl="0" indent="0" algn="l" rtl="0">
              <a:spcBef>
                <a:spcPts val="0"/>
              </a:spcBef>
              <a:spcAft>
                <a:spcPts val="0"/>
              </a:spcAft>
              <a:buNone/>
            </a:pPr>
            <a:r>
              <a:rPr lang="en-US" sz="2400" b="1" dirty="0">
                <a:solidFill>
                  <a:srgbClr val="080808"/>
                </a:solidFill>
                <a:latin typeface="Calibri"/>
                <a:ea typeface="Calibri"/>
                <a:cs typeface="Calibri"/>
                <a:sym typeface="Calibri"/>
              </a:rPr>
              <a:t>Conclusion: </a:t>
            </a:r>
            <a:r>
              <a:rPr lang="en-US" sz="2400" dirty="0">
                <a:solidFill>
                  <a:srgbClr val="D70000"/>
                </a:solidFill>
                <a:latin typeface="Calibri"/>
                <a:ea typeface="Calibri"/>
                <a:cs typeface="Calibri"/>
                <a:sym typeface="Calibri"/>
              </a:rPr>
              <a:t>So I guess it is acceptable to let children sit on the barrier for crocodile watch.</a:t>
            </a:r>
            <a:endParaRPr sz="2400" b="1" dirty="0">
              <a:solidFill>
                <a:srgbClr val="D70000"/>
              </a:solidFill>
              <a:latin typeface="Calibri"/>
              <a:ea typeface="Calibri"/>
              <a:cs typeface="Calibri"/>
              <a:sym typeface="Calibri"/>
            </a:endParaRPr>
          </a:p>
        </p:txBody>
      </p:sp>
      <p:sp>
        <p:nvSpPr>
          <p:cNvPr id="1039" name="Google Shape;1039;p13"/>
          <p:cNvSpPr txBox="1"/>
          <p:nvPr/>
        </p:nvSpPr>
        <p:spPr>
          <a:xfrm>
            <a:off x="0" y="0"/>
            <a:ext cx="9144000" cy="4766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dirty="0">
                <a:solidFill>
                  <a:schemeClr val="dk1"/>
                </a:solidFill>
                <a:latin typeface="Calibri"/>
                <a:ea typeface="Calibri"/>
                <a:cs typeface="Calibri"/>
                <a:sym typeface="Calibri"/>
              </a:rPr>
              <a:t>Task 5: Make an argument based on the clue</a:t>
            </a:r>
            <a:endParaRPr sz="2800" b="1" i="0" dirty="0">
              <a:solidFill>
                <a:schemeClr val="dk1"/>
              </a:solidFill>
              <a:latin typeface="Calibri"/>
              <a:ea typeface="Calibri"/>
              <a:cs typeface="Calibri"/>
              <a:sym typeface="Calibri"/>
            </a:endParaRPr>
          </a:p>
        </p:txBody>
      </p:sp>
      <p:pic>
        <p:nvPicPr>
          <p:cNvPr id="1040" name="Google Shape;1040;p13"/>
          <p:cNvPicPr preferRelativeResize="0"/>
          <p:nvPr/>
        </p:nvPicPr>
        <p:blipFill rotWithShape="1">
          <a:blip r:embed="rId3">
            <a:alphaModFix/>
          </a:blip>
          <a:srcRect/>
          <a:stretch/>
        </p:blipFill>
        <p:spPr>
          <a:xfrm>
            <a:off x="0" y="692696"/>
            <a:ext cx="3988136" cy="4608512"/>
          </a:xfrm>
          <a:prstGeom prst="rect">
            <a:avLst/>
          </a:prstGeom>
          <a:noFill/>
          <a:ln>
            <a:noFill/>
          </a:ln>
        </p:spPr>
      </p:pic>
      <p:sp>
        <p:nvSpPr>
          <p:cNvPr id="1041" name="Google Shape;1041;p13"/>
          <p:cNvSpPr/>
          <p:nvPr/>
        </p:nvSpPr>
        <p:spPr>
          <a:xfrm>
            <a:off x="6099" y="5515751"/>
            <a:ext cx="9167438"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80808"/>
                </a:solidFill>
                <a:latin typeface="Calibri"/>
                <a:ea typeface="Calibri"/>
                <a:cs typeface="Calibri"/>
                <a:sym typeface="Calibri"/>
              </a:rPr>
              <a:t>Assumption: </a:t>
            </a:r>
            <a:r>
              <a:rPr lang="en-US" sz="2400" dirty="0">
                <a:solidFill>
                  <a:srgbClr val="D70000"/>
                </a:solidFill>
                <a:latin typeface="Calibri"/>
                <a:ea typeface="Calibri"/>
                <a:cs typeface="Calibri"/>
                <a:sym typeface="Calibri"/>
              </a:rPr>
              <a:t>Actions are only prohibited when there is a sign with circle thingy with a slash through it.</a:t>
            </a:r>
            <a:endParaRPr sz="2400" dirty="0">
              <a:solidFill>
                <a:srgbClr val="D70000"/>
              </a:solidFill>
              <a:latin typeface="Calibri"/>
              <a:ea typeface="Calibri"/>
              <a:cs typeface="Calibri"/>
              <a:sym typeface="Calibri"/>
            </a:endParaRPr>
          </a:p>
          <a:p>
            <a:pPr marL="0" marR="0" lvl="0" indent="0" algn="l" rtl="0">
              <a:spcBef>
                <a:spcPts val="0"/>
              </a:spcBef>
              <a:spcAft>
                <a:spcPts val="0"/>
              </a:spcAft>
              <a:buNone/>
            </a:pPr>
            <a:r>
              <a:rPr lang="en-US" sz="2400" b="1" dirty="0">
                <a:solidFill>
                  <a:srgbClr val="080808"/>
                </a:solidFill>
                <a:latin typeface="Calibri"/>
                <a:ea typeface="Calibri"/>
                <a:cs typeface="Calibri"/>
                <a:sym typeface="Calibri"/>
              </a:rPr>
              <a:t>Argument pattern: </a:t>
            </a:r>
            <a:r>
              <a:rPr lang="en-US" sz="2400" b="1" dirty="0">
                <a:solidFill>
                  <a:srgbClr val="D70000"/>
                </a:solidFill>
                <a:highlight>
                  <a:srgbClr val="FFFF00"/>
                </a:highlight>
                <a:latin typeface="Calibri"/>
                <a:ea typeface="Calibri"/>
                <a:cs typeface="Calibri"/>
                <a:sym typeface="Calibri"/>
              </a:rPr>
              <a:t>causal argument </a:t>
            </a:r>
            <a:endParaRPr sz="2400" dirty="0">
              <a:solidFill>
                <a:srgbClr val="D70000"/>
              </a:solidFill>
              <a:highlight>
                <a:srgbClr val="FFFF00"/>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4"/>
          <p:cNvSpPr txBox="1"/>
          <p:nvPr/>
        </p:nvSpPr>
        <p:spPr>
          <a:xfrm>
            <a:off x="35516" y="2456795"/>
            <a:ext cx="9144000" cy="4185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080808"/>
                </a:solidFill>
                <a:latin typeface="Calibri"/>
                <a:ea typeface="Calibri"/>
                <a:cs typeface="Calibri"/>
                <a:sym typeface="Calibri"/>
              </a:rPr>
              <a:t>Argument pattern: </a:t>
            </a:r>
            <a:endParaRPr sz="2800" b="1" dirty="0">
              <a:solidFill>
                <a:srgbClr val="080808"/>
              </a:solidFill>
              <a:latin typeface="Calibri"/>
              <a:ea typeface="Calibri"/>
              <a:cs typeface="Calibri"/>
              <a:sym typeface="Calibri"/>
            </a:endParaRPr>
          </a:p>
          <a:p>
            <a:pPr marL="0" marR="0" lvl="0" indent="0" algn="l" rtl="0">
              <a:spcBef>
                <a:spcPts val="0"/>
              </a:spcBef>
              <a:spcAft>
                <a:spcPts val="0"/>
              </a:spcAft>
              <a:buNone/>
            </a:pPr>
            <a:r>
              <a:rPr lang="en-US" sz="2800" b="1" dirty="0">
                <a:solidFill>
                  <a:srgbClr val="080808"/>
                </a:solidFill>
                <a:latin typeface="Calibri"/>
                <a:ea typeface="Calibri"/>
                <a:cs typeface="Calibri"/>
                <a:sym typeface="Calibri"/>
              </a:rPr>
              <a:t>	</a:t>
            </a:r>
            <a:r>
              <a:rPr lang="en-US" sz="2800" b="1" dirty="0">
                <a:solidFill>
                  <a:srgbClr val="D70000"/>
                </a:solidFill>
                <a:latin typeface="Calibri"/>
                <a:ea typeface="Calibri"/>
                <a:cs typeface="Calibri"/>
                <a:sym typeface="Calibri"/>
              </a:rPr>
              <a:t>argument by definition </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2800" dirty="0" err="1">
                <a:solidFill>
                  <a:schemeClr val="dk1"/>
                </a:solidFill>
                <a:latin typeface="Calibri"/>
                <a:ea typeface="Calibri"/>
                <a:cs typeface="Calibri"/>
                <a:sym typeface="Calibri"/>
              </a:rPr>
              <a:t>P1</a:t>
            </a:r>
            <a:r>
              <a:rPr lang="en-US" sz="2800" dirty="0">
                <a:solidFill>
                  <a:schemeClr val="dk1"/>
                </a:solidFill>
                <a:latin typeface="Calibri"/>
                <a:ea typeface="Calibri"/>
                <a:cs typeface="Calibri"/>
                <a:sym typeface="Calibri"/>
              </a:rPr>
              <a:t>: </a:t>
            </a:r>
            <a:r>
              <a:rPr lang="en-US" sz="2800" dirty="0">
                <a:solidFill>
                  <a:srgbClr val="D70000"/>
                </a:solidFill>
                <a:latin typeface="Calibri"/>
                <a:ea typeface="Calibri"/>
                <a:cs typeface="Calibri"/>
                <a:sym typeface="Calibri"/>
              </a:rPr>
              <a:t>Hamsters have tails but are very short (even shorter than their feathers), so people often think they have no tails. (major </a:t>
            </a:r>
            <a:r>
              <a:rPr lang="en-US" sz="2800" dirty="0" err="1">
                <a:solidFill>
                  <a:srgbClr val="D70000"/>
                </a:solidFill>
                <a:latin typeface="Calibri"/>
                <a:ea typeface="Calibri"/>
                <a:cs typeface="Calibri"/>
                <a:sym typeface="Calibri"/>
              </a:rPr>
              <a:t>permise</a:t>
            </a:r>
            <a:r>
              <a:rPr lang="en-US" sz="2800" dirty="0">
                <a:solidFill>
                  <a:srgbClr val="D70000"/>
                </a:solidFill>
                <a:latin typeface="Calibri"/>
                <a:ea typeface="Calibri"/>
                <a:cs typeface="Calibri"/>
                <a:sym typeface="Calibri"/>
              </a:rPr>
              <a:t>/observation)</a:t>
            </a:r>
            <a:endParaRPr sz="2800" dirty="0">
              <a:solidFill>
                <a:srgbClr val="D70000"/>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P2</a:t>
            </a:r>
            <a:r>
              <a:rPr lang="en-US" sz="2800" dirty="0">
                <a:solidFill>
                  <a:schemeClr val="dk1"/>
                </a:solidFill>
                <a:latin typeface="Calibri"/>
                <a:ea typeface="Calibri"/>
                <a:cs typeface="Calibri"/>
                <a:sym typeface="Calibri"/>
              </a:rPr>
              <a:t>: </a:t>
            </a:r>
            <a:r>
              <a:rPr lang="en-US" sz="2800" dirty="0">
                <a:solidFill>
                  <a:srgbClr val="D70000"/>
                </a:solidFill>
                <a:latin typeface="Calibri"/>
                <a:ea typeface="Calibri"/>
                <a:cs typeface="Calibri"/>
                <a:sym typeface="Calibri"/>
              </a:rPr>
              <a:t>it doesn't have a tail so </a:t>
            </a:r>
            <a:r>
              <a:rPr lang="en-US" sz="2800" dirty="0" err="1">
                <a:solidFill>
                  <a:srgbClr val="D70000"/>
                </a:solidFill>
                <a:latin typeface="Calibri"/>
                <a:ea typeface="Calibri"/>
                <a:cs typeface="Calibri"/>
                <a:sym typeface="Calibri"/>
              </a:rPr>
              <a:t>i'm</a:t>
            </a:r>
            <a:r>
              <a:rPr lang="en-US" sz="2800" dirty="0">
                <a:solidFill>
                  <a:srgbClr val="D70000"/>
                </a:solidFill>
                <a:latin typeface="Calibri"/>
                <a:ea typeface="Calibri"/>
                <a:cs typeface="Calibri"/>
                <a:sym typeface="Calibri"/>
              </a:rPr>
              <a:t> pretty sure it's a hamster. (minor </a:t>
            </a:r>
            <a:r>
              <a:rPr lang="en-US" sz="2800" dirty="0" err="1">
                <a:solidFill>
                  <a:srgbClr val="D70000"/>
                </a:solidFill>
                <a:latin typeface="Calibri"/>
                <a:ea typeface="Calibri"/>
                <a:cs typeface="Calibri"/>
                <a:sym typeface="Calibri"/>
              </a:rPr>
              <a:t>permise</a:t>
            </a:r>
            <a:r>
              <a:rPr lang="en-US" sz="2800" dirty="0">
                <a:solidFill>
                  <a:srgbClr val="D70000"/>
                </a:solidFill>
                <a:latin typeface="Calibri"/>
                <a:ea typeface="Calibri"/>
                <a:cs typeface="Calibri"/>
                <a:sym typeface="Calibri"/>
              </a:rPr>
              <a:t>/observation)</a:t>
            </a:r>
            <a:endParaRPr sz="2800" b="1" dirty="0">
              <a:solidFill>
                <a:srgbClr val="D70000"/>
              </a:solidFill>
              <a:latin typeface="Calibri"/>
              <a:ea typeface="Calibri"/>
              <a:cs typeface="Calibri"/>
              <a:sym typeface="Calibri"/>
            </a:endParaRPr>
          </a:p>
          <a:p>
            <a:pPr marL="0" marR="0" lvl="0" indent="0" algn="l" rtl="0">
              <a:spcBef>
                <a:spcPts val="0"/>
              </a:spcBef>
              <a:spcAft>
                <a:spcPts val="0"/>
              </a:spcAft>
              <a:buNone/>
            </a:pPr>
            <a:r>
              <a:rPr lang="en-US" sz="2800" b="1" dirty="0">
                <a:solidFill>
                  <a:srgbClr val="080808"/>
                </a:solidFill>
                <a:latin typeface="Calibri"/>
                <a:ea typeface="Calibri"/>
                <a:cs typeface="Calibri"/>
                <a:sym typeface="Calibri"/>
              </a:rPr>
              <a:t>Conclusion: </a:t>
            </a:r>
            <a:r>
              <a:rPr lang="en-US" sz="2800" dirty="0">
                <a:solidFill>
                  <a:srgbClr val="D70000"/>
                </a:solidFill>
                <a:latin typeface="Calibri"/>
                <a:ea typeface="Calibri"/>
                <a:cs typeface="Calibri"/>
                <a:sym typeface="Calibri"/>
              </a:rPr>
              <a:t>the computer mouse is hamster too.</a:t>
            </a:r>
            <a:endParaRPr sz="2800" b="1" dirty="0">
              <a:solidFill>
                <a:srgbClr val="D70000"/>
              </a:solidFill>
              <a:latin typeface="Calibri"/>
              <a:ea typeface="Calibri"/>
              <a:cs typeface="Calibri"/>
              <a:sym typeface="Calibri"/>
            </a:endParaRPr>
          </a:p>
          <a:p>
            <a:pPr marL="0" marR="0" lvl="0" indent="0" algn="l" rtl="0">
              <a:spcBef>
                <a:spcPts val="0"/>
              </a:spcBef>
              <a:spcAft>
                <a:spcPts val="0"/>
              </a:spcAft>
              <a:buNone/>
            </a:pPr>
            <a:r>
              <a:rPr lang="en-US" sz="2800" b="1" dirty="0">
                <a:solidFill>
                  <a:srgbClr val="080808"/>
                </a:solidFill>
                <a:latin typeface="Calibri"/>
                <a:ea typeface="Calibri"/>
                <a:cs typeface="Calibri"/>
                <a:sym typeface="Calibri"/>
              </a:rPr>
              <a:t>Assumption: </a:t>
            </a:r>
            <a:r>
              <a:rPr lang="en-US" sz="2800" dirty="0">
                <a:solidFill>
                  <a:srgbClr val="D70000"/>
                </a:solidFill>
                <a:latin typeface="Calibri"/>
                <a:ea typeface="Calibri"/>
                <a:cs typeface="Calibri"/>
                <a:sym typeface="Calibri"/>
              </a:rPr>
              <a:t>the computer mouse doesn't have a tail </a:t>
            </a:r>
            <a:endParaRPr sz="2800" b="1" dirty="0">
              <a:solidFill>
                <a:srgbClr val="D70000"/>
              </a:solidFill>
              <a:latin typeface="Calibri"/>
              <a:ea typeface="Calibri"/>
              <a:cs typeface="Calibri"/>
              <a:sym typeface="Calibri"/>
            </a:endParaRPr>
          </a:p>
        </p:txBody>
      </p:sp>
      <p:sp>
        <p:nvSpPr>
          <p:cNvPr id="1048" name="Google Shape;1048;p14"/>
          <p:cNvSpPr txBox="1">
            <a:spLocks noGrp="1"/>
          </p:cNvSpPr>
          <p:nvPr>
            <p:ph type="title"/>
          </p:nvPr>
        </p:nvSpPr>
        <p:spPr>
          <a:xfrm>
            <a:off x="0" y="0"/>
            <a:ext cx="8382000" cy="69269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i="0">
                <a:latin typeface="Calibri"/>
                <a:ea typeface="Calibri"/>
                <a:cs typeface="Calibri"/>
                <a:sym typeface="Calibri"/>
              </a:rPr>
              <a:t>Task 6: Make an argument </a:t>
            </a:r>
            <a:br>
              <a:rPr lang="en-US" sz="2800" i="0">
                <a:latin typeface="Calibri"/>
                <a:ea typeface="Calibri"/>
                <a:cs typeface="Calibri"/>
                <a:sym typeface="Calibri"/>
              </a:rPr>
            </a:br>
            <a:r>
              <a:rPr lang="en-US" sz="2800" i="0">
                <a:latin typeface="Calibri"/>
                <a:ea typeface="Calibri"/>
                <a:cs typeface="Calibri"/>
                <a:sym typeface="Calibri"/>
              </a:rPr>
              <a:t>based on the clue</a:t>
            </a:r>
            <a:endParaRPr sz="2800" i="0">
              <a:latin typeface="Calibri"/>
              <a:ea typeface="Calibri"/>
              <a:cs typeface="Calibri"/>
              <a:sym typeface="Calibri"/>
            </a:endParaRPr>
          </a:p>
        </p:txBody>
      </p:sp>
      <p:pic>
        <p:nvPicPr>
          <p:cNvPr id="1049" name="Google Shape;1049;p14"/>
          <p:cNvPicPr preferRelativeResize="0"/>
          <p:nvPr/>
        </p:nvPicPr>
        <p:blipFill rotWithShape="1">
          <a:blip r:embed="rId3">
            <a:alphaModFix/>
          </a:blip>
          <a:srcRect l="-499" r="4889"/>
          <a:stretch/>
        </p:blipFill>
        <p:spPr>
          <a:xfrm>
            <a:off x="5053515" y="0"/>
            <a:ext cx="4126001" cy="3284984"/>
          </a:xfrm>
          <a:prstGeom prst="rect">
            <a:avLst/>
          </a:prstGeom>
          <a:noFill/>
          <a:ln>
            <a:noFill/>
          </a:ln>
        </p:spPr>
      </p:pic>
      <p:sp>
        <p:nvSpPr>
          <p:cNvPr id="1050" name="Google Shape;1050;p14"/>
          <p:cNvSpPr txBox="1"/>
          <p:nvPr/>
        </p:nvSpPr>
        <p:spPr>
          <a:xfrm>
            <a:off x="0" y="870174"/>
            <a:ext cx="50535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rgbClr val="080808"/>
                </a:solidFill>
                <a:latin typeface="Calibri"/>
                <a:ea typeface="Calibri"/>
                <a:cs typeface="Calibri"/>
                <a:sym typeface="Calibri"/>
              </a:rPr>
              <a:t>Argument: </a:t>
            </a:r>
            <a:r>
              <a:rPr lang="en-US" sz="2400" i="1">
                <a:solidFill>
                  <a:srgbClr val="600160"/>
                </a:solidFill>
                <a:latin typeface="Calibri"/>
                <a:ea typeface="Calibri"/>
                <a:cs typeface="Calibri"/>
                <a:sym typeface="Calibri"/>
              </a:rPr>
              <a:t>I believe that if the mouse doesn't have a tail, it will be a hamster. But then tech support said " okay fine, right click the hamster.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4"/>
          <p:cNvSpPr txBox="1"/>
          <p:nvPr/>
        </p:nvSpPr>
        <p:spPr>
          <a:xfrm>
            <a:off x="35516" y="3284984"/>
            <a:ext cx="9144000" cy="28930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a:p>
            <a:pPr marL="0" marR="0" lvl="0" indent="0" algn="l" rtl="0">
              <a:lnSpc>
                <a:spcPct val="120000"/>
              </a:lnSpc>
              <a:spcBef>
                <a:spcPts val="0"/>
              </a:spcBef>
              <a:spcAft>
                <a:spcPts val="0"/>
              </a:spcAft>
              <a:buNone/>
            </a:pPr>
            <a:r>
              <a:rPr lang="en-US" sz="2800" b="1" dirty="0" err="1">
                <a:solidFill>
                  <a:schemeClr val="dk1"/>
                </a:solidFill>
                <a:latin typeface="Calibri"/>
                <a:cs typeface="Calibri"/>
                <a:sym typeface="Calibri"/>
              </a:rPr>
              <a:t>P1</a:t>
            </a:r>
            <a:r>
              <a:rPr lang="en-US" sz="2800" dirty="0">
                <a:solidFill>
                  <a:schemeClr val="dk1"/>
                </a:solidFill>
                <a:latin typeface="Calibri"/>
                <a:cs typeface="Calibri"/>
                <a:sym typeface="Calibri"/>
              </a:rPr>
              <a:t>: A mouse has a long tail while a hamster has a very short tail. (observation)</a:t>
            </a:r>
          </a:p>
          <a:p>
            <a:pPr marL="0" marR="0" lvl="0" indent="0" algn="l" rtl="0">
              <a:lnSpc>
                <a:spcPct val="120000"/>
              </a:lnSpc>
              <a:spcBef>
                <a:spcPts val="0"/>
              </a:spcBef>
              <a:spcAft>
                <a:spcPts val="0"/>
              </a:spcAft>
              <a:buNone/>
            </a:pPr>
            <a:r>
              <a:rPr lang="en-US" sz="2800" b="1" dirty="0" err="1">
                <a:solidFill>
                  <a:schemeClr val="dk1"/>
                </a:solidFill>
                <a:latin typeface="Calibri"/>
                <a:cs typeface="Calibri"/>
                <a:sym typeface="Calibri"/>
              </a:rPr>
              <a:t>P2</a:t>
            </a:r>
            <a:r>
              <a:rPr lang="en-US" sz="2800" dirty="0">
                <a:solidFill>
                  <a:schemeClr val="dk1"/>
                </a:solidFill>
                <a:latin typeface="Calibri"/>
                <a:cs typeface="Calibri"/>
                <a:sym typeface="Calibri"/>
              </a:rPr>
              <a:t>: It (computer item) doesn’t have a tail. (observation)</a:t>
            </a:r>
            <a:endParaRPr sz="2800" dirty="0">
              <a:solidFill>
                <a:schemeClr val="dk1"/>
              </a:solidFill>
              <a:latin typeface="Calibri"/>
              <a:cs typeface="Calibri"/>
              <a:sym typeface="Calibri"/>
            </a:endParaRPr>
          </a:p>
          <a:p>
            <a:pPr marL="0" marR="0" lvl="0" indent="0" algn="l" rtl="0">
              <a:lnSpc>
                <a:spcPct val="120000"/>
              </a:lnSpc>
              <a:spcBef>
                <a:spcPts val="0"/>
              </a:spcBef>
              <a:spcAft>
                <a:spcPts val="0"/>
              </a:spcAft>
              <a:buNone/>
            </a:pPr>
            <a:r>
              <a:rPr lang="en-US" sz="2800" b="1" dirty="0">
                <a:solidFill>
                  <a:schemeClr val="dk1"/>
                </a:solidFill>
                <a:latin typeface="Calibri"/>
                <a:cs typeface="Calibri"/>
                <a:sym typeface="Calibri"/>
              </a:rPr>
              <a:t>Conclusion</a:t>
            </a:r>
            <a:r>
              <a:rPr lang="en-US" sz="2800" dirty="0">
                <a:solidFill>
                  <a:schemeClr val="dk1"/>
                </a:solidFill>
                <a:latin typeface="Calibri"/>
                <a:cs typeface="Calibri"/>
                <a:sym typeface="Calibri"/>
              </a:rPr>
              <a:t>: So I’m pretty sure it’s more like a hamster than like a mouse. </a:t>
            </a:r>
            <a:endParaRPr sz="2800" dirty="0">
              <a:solidFill>
                <a:schemeClr val="dk1"/>
              </a:solidFill>
              <a:latin typeface="Calibri"/>
              <a:cs typeface="Calibri"/>
              <a:sym typeface="Calibri"/>
            </a:endParaRPr>
          </a:p>
        </p:txBody>
      </p:sp>
      <p:sp>
        <p:nvSpPr>
          <p:cNvPr id="1048" name="Google Shape;1048;p14"/>
          <p:cNvSpPr txBox="1">
            <a:spLocks noGrp="1"/>
          </p:cNvSpPr>
          <p:nvPr>
            <p:ph type="title"/>
          </p:nvPr>
        </p:nvSpPr>
        <p:spPr>
          <a:xfrm>
            <a:off x="-100514" y="-130864"/>
            <a:ext cx="8382000" cy="69269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i="0" dirty="0">
                <a:latin typeface="Calibri"/>
                <a:ea typeface="Calibri"/>
                <a:cs typeface="Calibri"/>
                <a:sym typeface="Calibri"/>
              </a:rPr>
              <a:t>Task 6: Make an argument based on the clue (suggestions)</a:t>
            </a:r>
            <a:endParaRPr sz="1800" i="0" dirty="0">
              <a:latin typeface="Calibri"/>
              <a:ea typeface="Calibri"/>
              <a:cs typeface="Calibri"/>
              <a:sym typeface="Calibri"/>
            </a:endParaRPr>
          </a:p>
        </p:txBody>
      </p:sp>
      <p:pic>
        <p:nvPicPr>
          <p:cNvPr id="1049" name="Google Shape;1049;p14"/>
          <p:cNvPicPr preferRelativeResize="0"/>
          <p:nvPr/>
        </p:nvPicPr>
        <p:blipFill rotWithShape="1">
          <a:blip r:embed="rId3">
            <a:alphaModFix/>
          </a:blip>
          <a:srcRect l="-499" r="4889"/>
          <a:stretch/>
        </p:blipFill>
        <p:spPr>
          <a:xfrm>
            <a:off x="5464529" y="509068"/>
            <a:ext cx="3516135" cy="2749043"/>
          </a:xfrm>
          <a:prstGeom prst="rect">
            <a:avLst/>
          </a:prstGeom>
          <a:noFill/>
          <a:ln>
            <a:noFill/>
          </a:ln>
        </p:spPr>
      </p:pic>
      <p:sp>
        <p:nvSpPr>
          <p:cNvPr id="3" name="TextBox 2">
            <a:extLst>
              <a:ext uri="{FF2B5EF4-FFF2-40B4-BE49-F238E27FC236}">
                <a16:creationId xmlns:a16="http://schemas.microsoft.com/office/drawing/2014/main" id="{50FD317F-8681-A142-52C4-DBC6D9AE5EAA}"/>
              </a:ext>
            </a:extLst>
          </p:cNvPr>
          <p:cNvSpPr txBox="1"/>
          <p:nvPr/>
        </p:nvSpPr>
        <p:spPr>
          <a:xfrm>
            <a:off x="35516" y="6169858"/>
            <a:ext cx="6877664" cy="400110"/>
          </a:xfrm>
          <a:prstGeom prst="rect">
            <a:avLst/>
          </a:prstGeom>
          <a:noFill/>
        </p:spPr>
        <p:txBody>
          <a:bodyPr wrap="square">
            <a:spAutoFit/>
          </a:bodyPr>
          <a:lstStyle/>
          <a:p>
            <a:pPr marL="0" marR="0" lvl="0" indent="0" algn="l" rtl="0">
              <a:spcBef>
                <a:spcPts val="0"/>
              </a:spcBef>
              <a:spcAft>
                <a:spcPts val="0"/>
              </a:spcAft>
              <a:buNone/>
            </a:pPr>
            <a:r>
              <a:rPr lang="en-US" sz="2000" b="1" dirty="0">
                <a:solidFill>
                  <a:srgbClr val="080808"/>
                </a:solidFill>
                <a:latin typeface="Calibri"/>
                <a:ea typeface="Calibri"/>
                <a:cs typeface="Calibri"/>
                <a:sym typeface="Calibri"/>
              </a:rPr>
              <a:t>Argument pattern: </a:t>
            </a:r>
            <a:r>
              <a:rPr lang="en-US" sz="2000" b="1" dirty="0">
                <a:solidFill>
                  <a:srgbClr val="D70000"/>
                </a:solidFill>
                <a:latin typeface="Calibri"/>
                <a:ea typeface="Calibri"/>
                <a:cs typeface="Calibri"/>
                <a:sym typeface="Calibri"/>
              </a:rPr>
              <a:t>argument from analogy</a:t>
            </a:r>
          </a:p>
        </p:txBody>
      </p:sp>
      <p:sp>
        <p:nvSpPr>
          <p:cNvPr id="4" name="Google Shape;1047;p14">
            <a:extLst>
              <a:ext uri="{FF2B5EF4-FFF2-40B4-BE49-F238E27FC236}">
                <a16:creationId xmlns:a16="http://schemas.microsoft.com/office/drawing/2014/main" id="{E52E2F5C-F087-0F91-FDB7-2C255194269B}"/>
              </a:ext>
            </a:extLst>
          </p:cNvPr>
          <p:cNvSpPr txBox="1"/>
          <p:nvPr/>
        </p:nvSpPr>
        <p:spPr>
          <a:xfrm>
            <a:off x="163336" y="535941"/>
            <a:ext cx="4723296" cy="21082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100" dirty="0"/>
          </a:p>
          <a:p>
            <a:pPr marL="0" marR="0" lvl="0" indent="0" algn="l" rtl="0">
              <a:lnSpc>
                <a:spcPct val="120000"/>
              </a:lnSpc>
              <a:spcBef>
                <a:spcPts val="0"/>
              </a:spcBef>
              <a:spcAft>
                <a:spcPts val="0"/>
              </a:spcAft>
              <a:buNone/>
            </a:pPr>
            <a:r>
              <a:rPr lang="en-US" sz="2000" b="1" dirty="0" err="1">
                <a:solidFill>
                  <a:schemeClr val="dk1"/>
                </a:solidFill>
                <a:latin typeface="Calibri"/>
                <a:cs typeface="Calibri"/>
                <a:sym typeface="Calibri"/>
              </a:rPr>
              <a:t>P1</a:t>
            </a:r>
            <a:r>
              <a:rPr lang="en-US" sz="2000" dirty="0">
                <a:solidFill>
                  <a:schemeClr val="dk1"/>
                </a:solidFill>
                <a:latin typeface="Calibri"/>
                <a:cs typeface="Calibri"/>
                <a:sym typeface="Calibri"/>
              </a:rPr>
              <a:t>: A hamster is an animal which does not have a tail. (major premise)</a:t>
            </a:r>
          </a:p>
          <a:p>
            <a:pPr marL="0" marR="0" lvl="0" indent="0" algn="l" rtl="0">
              <a:lnSpc>
                <a:spcPct val="120000"/>
              </a:lnSpc>
              <a:spcBef>
                <a:spcPts val="0"/>
              </a:spcBef>
              <a:spcAft>
                <a:spcPts val="0"/>
              </a:spcAft>
              <a:buNone/>
            </a:pPr>
            <a:r>
              <a:rPr lang="en-US" sz="2000" b="1" dirty="0" err="1">
                <a:solidFill>
                  <a:schemeClr val="dk1"/>
                </a:solidFill>
                <a:latin typeface="Calibri"/>
                <a:cs typeface="Calibri"/>
                <a:sym typeface="Calibri"/>
              </a:rPr>
              <a:t>P2</a:t>
            </a:r>
            <a:r>
              <a:rPr lang="en-US" sz="2000" dirty="0">
                <a:solidFill>
                  <a:schemeClr val="dk1"/>
                </a:solidFill>
                <a:latin typeface="Calibri"/>
                <a:cs typeface="Calibri"/>
                <a:sym typeface="Calibri"/>
              </a:rPr>
              <a:t>: It (computer item) does not have a tail. (minor)</a:t>
            </a:r>
            <a:endParaRPr sz="2000" dirty="0">
              <a:solidFill>
                <a:schemeClr val="dk1"/>
              </a:solidFill>
              <a:latin typeface="Calibri"/>
              <a:cs typeface="Calibri"/>
              <a:sym typeface="Calibri"/>
            </a:endParaRPr>
          </a:p>
          <a:p>
            <a:pPr marL="0" marR="0" lvl="0" indent="0" algn="l" rtl="0">
              <a:lnSpc>
                <a:spcPct val="120000"/>
              </a:lnSpc>
              <a:spcBef>
                <a:spcPts val="0"/>
              </a:spcBef>
              <a:spcAft>
                <a:spcPts val="0"/>
              </a:spcAft>
              <a:buNone/>
            </a:pPr>
            <a:r>
              <a:rPr lang="en-US" sz="2000" b="1" dirty="0">
                <a:solidFill>
                  <a:schemeClr val="dk1"/>
                </a:solidFill>
                <a:latin typeface="Calibri"/>
                <a:cs typeface="Calibri"/>
                <a:sym typeface="Calibri"/>
              </a:rPr>
              <a:t>Conclusion</a:t>
            </a:r>
            <a:r>
              <a:rPr lang="en-US" sz="2000" dirty="0">
                <a:solidFill>
                  <a:schemeClr val="dk1"/>
                </a:solidFill>
                <a:latin typeface="Calibri"/>
                <a:cs typeface="Calibri"/>
                <a:sym typeface="Calibri"/>
              </a:rPr>
              <a:t>: Therefore, it is a hamster. </a:t>
            </a:r>
            <a:endParaRPr sz="2000" dirty="0">
              <a:solidFill>
                <a:schemeClr val="dk1"/>
              </a:solidFill>
              <a:latin typeface="Calibri"/>
              <a:cs typeface="Calibri"/>
              <a:sym typeface="Calibri"/>
            </a:endParaRPr>
          </a:p>
        </p:txBody>
      </p:sp>
      <p:sp>
        <p:nvSpPr>
          <p:cNvPr id="5" name="TextBox 4">
            <a:extLst>
              <a:ext uri="{FF2B5EF4-FFF2-40B4-BE49-F238E27FC236}">
                <a16:creationId xmlns:a16="http://schemas.microsoft.com/office/drawing/2014/main" id="{AB15A52B-8FC0-5E7F-1E5E-84CBEDC33541}"/>
              </a:ext>
            </a:extLst>
          </p:cNvPr>
          <p:cNvSpPr txBox="1"/>
          <p:nvPr/>
        </p:nvSpPr>
        <p:spPr>
          <a:xfrm>
            <a:off x="35516" y="2880782"/>
            <a:ext cx="6877664" cy="400110"/>
          </a:xfrm>
          <a:prstGeom prst="rect">
            <a:avLst/>
          </a:prstGeom>
          <a:noFill/>
        </p:spPr>
        <p:txBody>
          <a:bodyPr wrap="square">
            <a:spAutoFit/>
          </a:bodyPr>
          <a:lstStyle/>
          <a:p>
            <a:pPr marL="0" marR="0" lvl="0" indent="0" algn="l" rtl="0">
              <a:spcBef>
                <a:spcPts val="0"/>
              </a:spcBef>
              <a:spcAft>
                <a:spcPts val="0"/>
              </a:spcAft>
              <a:buNone/>
            </a:pPr>
            <a:r>
              <a:rPr lang="en-US" sz="2000" b="1" dirty="0">
                <a:solidFill>
                  <a:srgbClr val="080808"/>
                </a:solidFill>
                <a:latin typeface="Calibri"/>
                <a:ea typeface="Calibri"/>
                <a:cs typeface="Calibri"/>
                <a:sym typeface="Calibri"/>
              </a:rPr>
              <a:t>Argument pattern: </a:t>
            </a:r>
            <a:r>
              <a:rPr lang="en-US" sz="2000" b="1" dirty="0">
                <a:solidFill>
                  <a:srgbClr val="D70000"/>
                </a:solidFill>
                <a:latin typeface="Calibri"/>
                <a:ea typeface="Calibri"/>
                <a:cs typeface="Calibri"/>
                <a:sym typeface="Calibri"/>
              </a:rPr>
              <a:t>argument from definition</a:t>
            </a:r>
          </a:p>
        </p:txBody>
      </p:sp>
    </p:spTree>
    <p:extLst>
      <p:ext uri="{BB962C8B-B14F-4D97-AF65-F5344CB8AC3E}">
        <p14:creationId xmlns:p14="http://schemas.microsoft.com/office/powerpoint/2010/main" val="31857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5"/>
          <p:cNvSpPr txBox="1"/>
          <p:nvPr/>
        </p:nvSpPr>
        <p:spPr>
          <a:xfrm>
            <a:off x="-25112" y="3320686"/>
            <a:ext cx="9169112" cy="39699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Argument pattern: </a:t>
            </a:r>
            <a:r>
              <a:rPr lang="en-US" sz="1800" b="1" dirty="0">
                <a:solidFill>
                  <a:srgbClr val="D70000"/>
                </a:solidFill>
                <a:latin typeface="Calibri"/>
                <a:ea typeface="Calibri"/>
                <a:cs typeface="Calibri"/>
                <a:sym typeface="Calibri"/>
              </a:rPr>
              <a:t>Argument from definition</a:t>
            </a:r>
            <a:endParaRPr sz="1800" b="1" dirty="0">
              <a:solidFill>
                <a:srgbClr val="D70000"/>
              </a:solidFill>
              <a:latin typeface="Calibri"/>
              <a:ea typeface="Calibri"/>
              <a:cs typeface="Calibri"/>
              <a:sym typeface="Calibri"/>
            </a:endParaRPr>
          </a:p>
        </p:txBody>
      </p:sp>
      <p:sp>
        <p:nvSpPr>
          <p:cNvPr id="1057" name="Google Shape;1057;p15"/>
          <p:cNvSpPr txBox="1">
            <a:spLocks noGrp="1"/>
          </p:cNvSpPr>
          <p:nvPr>
            <p:ph type="title"/>
          </p:nvPr>
        </p:nvSpPr>
        <p:spPr>
          <a:xfrm>
            <a:off x="0" y="0"/>
            <a:ext cx="9144000" cy="48043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i="0">
                <a:latin typeface="Calibri"/>
                <a:ea typeface="Calibri"/>
                <a:cs typeface="Calibri"/>
                <a:sym typeface="Calibri"/>
              </a:rPr>
              <a:t>Task 7: Make an argument based on YOUR clue</a:t>
            </a:r>
            <a:endParaRPr sz="2800" i="0">
              <a:latin typeface="Calibri"/>
              <a:ea typeface="Calibri"/>
              <a:cs typeface="Calibri"/>
              <a:sym typeface="Calibri"/>
            </a:endParaRPr>
          </a:p>
        </p:txBody>
      </p:sp>
      <p:pic>
        <p:nvPicPr>
          <p:cNvPr id="1058" name="Google Shape;1058;p15"/>
          <p:cNvPicPr preferRelativeResize="0"/>
          <p:nvPr/>
        </p:nvPicPr>
        <p:blipFill rotWithShape="1">
          <a:blip r:embed="rId3">
            <a:alphaModFix/>
          </a:blip>
          <a:srcRect/>
          <a:stretch/>
        </p:blipFill>
        <p:spPr>
          <a:xfrm>
            <a:off x="4313107" y="513477"/>
            <a:ext cx="4718324" cy="4704354"/>
          </a:xfrm>
          <a:prstGeom prst="rect">
            <a:avLst/>
          </a:prstGeom>
          <a:noFill/>
          <a:ln>
            <a:noFill/>
          </a:ln>
        </p:spPr>
      </p:pic>
      <p:sp>
        <p:nvSpPr>
          <p:cNvPr id="1059" name="Google Shape;1059;p15"/>
          <p:cNvSpPr/>
          <p:nvPr/>
        </p:nvSpPr>
        <p:spPr>
          <a:xfrm>
            <a:off x="0" y="996662"/>
            <a:ext cx="4413558" cy="2225184"/>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Premises: </a:t>
            </a:r>
            <a:endParaRPr dirty="0"/>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  </a:t>
            </a:r>
            <a:r>
              <a:rPr lang="en-US" sz="1800" dirty="0" err="1">
                <a:solidFill>
                  <a:srgbClr val="080808"/>
                </a:solidFill>
                <a:latin typeface="Calibri"/>
                <a:ea typeface="Calibri"/>
                <a:cs typeface="Calibri"/>
                <a:sym typeface="Calibri"/>
              </a:rPr>
              <a:t>P1</a:t>
            </a:r>
            <a:r>
              <a:rPr lang="en-US" sz="1800" dirty="0">
                <a:solidFill>
                  <a:srgbClr val="080808"/>
                </a:solidFill>
                <a:latin typeface="Calibri"/>
                <a:ea typeface="Calibri"/>
                <a:cs typeface="Calibri"/>
                <a:sym typeface="Calibri"/>
              </a:rPr>
              <a:t>: </a:t>
            </a:r>
            <a:r>
              <a:rPr lang="en-US" sz="1800" dirty="0">
                <a:solidFill>
                  <a:srgbClr val="D70000"/>
                </a:solidFill>
                <a:highlight>
                  <a:srgbClr val="FFFF00"/>
                </a:highlight>
                <a:latin typeface="Calibri"/>
                <a:ea typeface="Calibri"/>
                <a:cs typeface="Calibri"/>
                <a:sym typeface="Calibri"/>
              </a:rPr>
              <a:t>An </a:t>
            </a:r>
            <a:r>
              <a:rPr lang="en-US" sz="1800" dirty="0">
                <a:solidFill>
                  <a:srgbClr val="D70000"/>
                </a:solidFill>
                <a:latin typeface="Calibri"/>
                <a:ea typeface="Calibri"/>
                <a:cs typeface="Calibri"/>
                <a:sym typeface="Calibri"/>
              </a:rPr>
              <a:t>alcoholic </a:t>
            </a:r>
            <a:r>
              <a:rPr lang="en-US" sz="1800" dirty="0">
                <a:solidFill>
                  <a:srgbClr val="D70000"/>
                </a:solidFill>
                <a:highlight>
                  <a:srgbClr val="FFFF00"/>
                </a:highlight>
                <a:latin typeface="Calibri"/>
                <a:ea typeface="Calibri"/>
                <a:cs typeface="Calibri"/>
                <a:sym typeface="Calibri"/>
              </a:rPr>
              <a:t>will look </a:t>
            </a:r>
            <a:r>
              <a:rPr lang="en-US" sz="1800" dirty="0">
                <a:solidFill>
                  <a:srgbClr val="D70000"/>
                </a:solidFill>
                <a:latin typeface="Calibri"/>
                <a:ea typeface="Calibri"/>
                <a:cs typeface="Calibri"/>
                <a:sym typeface="Calibri"/>
              </a:rPr>
              <a:t>double everything </a:t>
            </a:r>
            <a:endParaRPr sz="1800" dirty="0">
              <a:solidFill>
                <a:srgbClr val="D70000"/>
              </a:solidFill>
              <a:latin typeface="Calibri"/>
              <a:ea typeface="Calibri"/>
              <a:cs typeface="Calibri"/>
              <a:sym typeface="Calibri"/>
            </a:endParaRPr>
          </a:p>
          <a:p>
            <a:pPr marL="0" marR="0" lvl="0" indent="0" algn="l" rtl="0">
              <a:lnSpc>
                <a:spcPct val="110000"/>
              </a:lnSpc>
              <a:spcBef>
                <a:spcPts val="0"/>
              </a:spcBef>
              <a:spcAft>
                <a:spcPts val="0"/>
              </a:spcAft>
              <a:buNone/>
            </a:pPr>
            <a:r>
              <a:rPr lang="en-US" sz="1800" dirty="0">
                <a:solidFill>
                  <a:srgbClr val="D70000"/>
                </a:solidFill>
                <a:latin typeface="Calibri"/>
                <a:ea typeface="Calibri"/>
                <a:cs typeface="Calibri"/>
                <a:sym typeface="Calibri"/>
              </a:rPr>
              <a:t>(major premise).</a:t>
            </a:r>
            <a:endParaRPr dirty="0"/>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  </a:t>
            </a:r>
            <a:r>
              <a:rPr lang="en-US" sz="1800" dirty="0" err="1">
                <a:solidFill>
                  <a:srgbClr val="080808"/>
                </a:solidFill>
                <a:latin typeface="Calibri"/>
                <a:ea typeface="Calibri"/>
                <a:cs typeface="Calibri"/>
                <a:sym typeface="Calibri"/>
              </a:rPr>
              <a:t>P2</a:t>
            </a:r>
            <a:r>
              <a:rPr lang="en-US" sz="1800" dirty="0">
                <a:solidFill>
                  <a:srgbClr val="080808"/>
                </a:solidFill>
                <a:latin typeface="Calibri"/>
                <a:ea typeface="Calibri"/>
                <a:cs typeface="Calibri"/>
                <a:sym typeface="Calibri"/>
              </a:rPr>
              <a:t>: </a:t>
            </a:r>
            <a:r>
              <a:rPr lang="en-US" sz="1800" dirty="0">
                <a:solidFill>
                  <a:srgbClr val="D70000"/>
                </a:solidFill>
                <a:latin typeface="Calibri"/>
                <a:ea typeface="Calibri"/>
                <a:cs typeface="Calibri"/>
                <a:sym typeface="Calibri"/>
              </a:rPr>
              <a:t>Dad looks 4 cars but there are only 2 cars </a:t>
            </a:r>
            <a:endParaRPr sz="1800" dirty="0">
              <a:solidFill>
                <a:srgbClr val="D70000"/>
              </a:solidFill>
              <a:latin typeface="Calibri"/>
              <a:ea typeface="Calibri"/>
              <a:cs typeface="Calibri"/>
              <a:sym typeface="Calibri"/>
            </a:endParaRPr>
          </a:p>
          <a:p>
            <a:pPr marL="0" marR="0" lvl="0" indent="0" algn="l" rtl="0">
              <a:lnSpc>
                <a:spcPct val="110000"/>
              </a:lnSpc>
              <a:spcBef>
                <a:spcPts val="0"/>
              </a:spcBef>
              <a:spcAft>
                <a:spcPts val="0"/>
              </a:spcAft>
              <a:buNone/>
            </a:pPr>
            <a:r>
              <a:rPr lang="en-US" sz="1800" dirty="0">
                <a:solidFill>
                  <a:srgbClr val="D70000"/>
                </a:solidFill>
                <a:highlight>
                  <a:srgbClr val="FFFF00"/>
                </a:highlight>
                <a:latin typeface="Calibri"/>
                <a:ea typeface="Calibri"/>
                <a:cs typeface="Calibri"/>
                <a:sym typeface="Calibri"/>
              </a:rPr>
              <a:t>(observation).</a:t>
            </a:r>
            <a:endParaRPr sz="1800" b="1" dirty="0">
              <a:solidFill>
                <a:srgbClr val="D70000"/>
              </a:solidFill>
              <a:highlight>
                <a:srgbClr val="FFFF00"/>
              </a:highlight>
              <a:latin typeface="Calibri"/>
              <a:ea typeface="Calibri"/>
              <a:cs typeface="Calibri"/>
              <a:sym typeface="Calibri"/>
            </a:endParaRPr>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Conclusion: </a:t>
            </a:r>
            <a:r>
              <a:rPr lang="en-US" sz="1800" dirty="0">
                <a:solidFill>
                  <a:srgbClr val="D70000"/>
                </a:solidFill>
                <a:latin typeface="Calibri"/>
                <a:ea typeface="Calibri"/>
                <a:cs typeface="Calibri"/>
                <a:sym typeface="Calibri"/>
              </a:rPr>
              <a:t>Dad is an alcoholic</a:t>
            </a:r>
            <a:r>
              <a:rPr lang="en-US" sz="1800" b="1" dirty="0">
                <a:solidFill>
                  <a:srgbClr val="D70000"/>
                </a:solidFill>
                <a:latin typeface="Calibri"/>
                <a:ea typeface="Calibri"/>
                <a:cs typeface="Calibri"/>
                <a:sym typeface="Calibri"/>
              </a:rPr>
              <a:t>. </a:t>
            </a:r>
            <a:endParaRPr dirty="0"/>
          </a:p>
        </p:txBody>
      </p:sp>
      <p:sp>
        <p:nvSpPr>
          <p:cNvPr id="3" name="TextBox 2">
            <a:extLst>
              <a:ext uri="{FF2B5EF4-FFF2-40B4-BE49-F238E27FC236}">
                <a16:creationId xmlns:a16="http://schemas.microsoft.com/office/drawing/2014/main" id="{D022D14D-F7D1-EA9A-B036-2F3D454D297D}"/>
              </a:ext>
            </a:extLst>
          </p:cNvPr>
          <p:cNvSpPr txBox="1"/>
          <p:nvPr/>
        </p:nvSpPr>
        <p:spPr>
          <a:xfrm>
            <a:off x="87456" y="5353752"/>
            <a:ext cx="8943975" cy="1295868"/>
          </a:xfrm>
          <a:prstGeom prst="rect">
            <a:avLst/>
          </a:prstGeom>
          <a:noFill/>
        </p:spPr>
        <p:txBody>
          <a:bodyPr wrap="square">
            <a:spAutoFit/>
          </a:bodyPr>
          <a:lstStyle/>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Categorical argument: </a:t>
            </a:r>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Major premise</a:t>
            </a:r>
            <a:r>
              <a:rPr lang="en-US" sz="1800" dirty="0">
                <a:solidFill>
                  <a:srgbClr val="080808"/>
                </a:solidFill>
                <a:latin typeface="Calibri"/>
                <a:ea typeface="Calibri"/>
                <a:cs typeface="Calibri"/>
                <a:sym typeface="Calibri"/>
              </a:rPr>
              <a:t>: All alcoholics see things being doubled. </a:t>
            </a:r>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Minor premise</a:t>
            </a:r>
            <a:r>
              <a:rPr lang="en-US" sz="1800" dirty="0">
                <a:solidFill>
                  <a:srgbClr val="080808"/>
                </a:solidFill>
                <a:latin typeface="Calibri"/>
                <a:ea typeface="Calibri"/>
                <a:cs typeface="Calibri"/>
                <a:sym typeface="Calibri"/>
              </a:rPr>
              <a:t>: A dad points out four cars to his son while there are only two cars. </a:t>
            </a:r>
          </a:p>
          <a:p>
            <a:pPr marL="0" marR="0" lvl="0" indent="0" algn="l" rtl="0">
              <a:lnSpc>
                <a:spcPct val="110000"/>
              </a:lnSpc>
              <a:spcBef>
                <a:spcPts val="0"/>
              </a:spcBef>
              <a:spcAft>
                <a:spcPts val="0"/>
              </a:spcAft>
              <a:buNone/>
            </a:pPr>
            <a:r>
              <a:rPr lang="en-US" sz="1800" b="1" dirty="0">
                <a:solidFill>
                  <a:srgbClr val="080808"/>
                </a:solidFill>
                <a:latin typeface="Calibri"/>
                <a:ea typeface="Calibri"/>
                <a:cs typeface="Calibri"/>
                <a:sym typeface="Calibri"/>
              </a:rPr>
              <a:t>Conclusion</a:t>
            </a:r>
            <a:r>
              <a:rPr lang="en-US" sz="1800" dirty="0">
                <a:solidFill>
                  <a:srgbClr val="080808"/>
                </a:solidFill>
                <a:latin typeface="Calibri"/>
                <a:ea typeface="Calibri"/>
                <a:cs typeface="Calibri"/>
                <a:sym typeface="Calibri"/>
              </a:rPr>
              <a:t>: </a:t>
            </a:r>
            <a:r>
              <a:rPr lang="en-US" sz="1800" i="1" dirty="0">
                <a:solidFill>
                  <a:srgbClr val="080808"/>
                </a:solidFill>
                <a:latin typeface="Calibri"/>
                <a:ea typeface="Calibri"/>
                <a:cs typeface="Calibri"/>
                <a:sym typeface="Calibri"/>
              </a:rPr>
              <a:t>It is logical to infer that </a:t>
            </a:r>
            <a:r>
              <a:rPr lang="en-US" sz="1800" dirty="0">
                <a:solidFill>
                  <a:srgbClr val="080808"/>
                </a:solidFill>
                <a:latin typeface="Calibri"/>
                <a:ea typeface="Calibri"/>
                <a:cs typeface="Calibri"/>
                <a:sym typeface="Calibri"/>
              </a:rPr>
              <a:t>the dad is an alcoholic.</a:t>
            </a:r>
          </a:p>
        </p:txBody>
      </p:sp>
      <p:sp>
        <p:nvSpPr>
          <p:cNvPr id="4" name="Arrow: Down 3">
            <a:extLst>
              <a:ext uri="{FF2B5EF4-FFF2-40B4-BE49-F238E27FC236}">
                <a16:creationId xmlns:a16="http://schemas.microsoft.com/office/drawing/2014/main" id="{BC04F494-05BD-9173-C721-D21D7E674CA0}"/>
              </a:ext>
            </a:extLst>
          </p:cNvPr>
          <p:cNvSpPr/>
          <p:nvPr/>
        </p:nvSpPr>
        <p:spPr>
          <a:xfrm>
            <a:off x="1072649" y="4475046"/>
            <a:ext cx="528637" cy="500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
          <p:cNvSpPr txBox="1"/>
          <p:nvPr/>
        </p:nvSpPr>
        <p:spPr>
          <a:xfrm>
            <a:off x="4800601" y="870340"/>
            <a:ext cx="3897085" cy="2769959"/>
          </a:xfrm>
          <a:prstGeom prst="rect">
            <a:avLst/>
          </a:prstGeom>
          <a:noFill/>
          <a:ln>
            <a:noFill/>
          </a:ln>
        </p:spPr>
        <p:txBody>
          <a:bodyPr spcFirstLastPara="1" wrap="square" lIns="68569" tIns="34275" rIns="68569" bIns="34275" anchor="t" anchorCtr="0">
            <a:spAutoFit/>
          </a:bodyPr>
          <a:lstStyle/>
          <a:p>
            <a:r>
              <a:rPr lang="en-GB" sz="1350" b="1" dirty="0">
                <a:solidFill>
                  <a:srgbClr val="080808"/>
                </a:solidFill>
                <a:highlight>
                  <a:srgbClr val="FFFF00"/>
                </a:highlight>
                <a:latin typeface="Times New Roman"/>
                <a:ea typeface="Times New Roman"/>
                <a:cs typeface="Times New Roman"/>
                <a:sym typeface="Times New Roman"/>
              </a:rPr>
              <a:t>Premises: </a:t>
            </a:r>
            <a:r>
              <a:rPr lang="en-GB" sz="1350" dirty="0">
                <a:solidFill>
                  <a:srgbClr val="080808"/>
                </a:solidFill>
                <a:latin typeface="Times New Roman"/>
                <a:ea typeface="Times New Roman"/>
                <a:cs typeface="Times New Roman"/>
                <a:sym typeface="Times New Roman"/>
              </a:rPr>
              <a:t>People who are educated just enough to believe what the</a:t>
            </a:r>
            <a:r>
              <a:rPr lang="en-GB" sz="1350" dirty="0">
                <a:solidFill>
                  <a:srgbClr val="080808"/>
                </a:solidFill>
                <a:highlight>
                  <a:srgbClr val="FFFF00"/>
                </a:highlight>
                <a:latin typeface="Times New Roman"/>
                <a:ea typeface="Times New Roman"/>
                <a:cs typeface="Times New Roman"/>
                <a:sym typeface="Times New Roman"/>
              </a:rPr>
              <a:t>y’re </a:t>
            </a:r>
            <a:r>
              <a:rPr lang="en-GB" sz="1350" dirty="0">
                <a:solidFill>
                  <a:srgbClr val="080808"/>
                </a:solidFill>
                <a:latin typeface="Times New Roman"/>
                <a:ea typeface="Times New Roman"/>
                <a:cs typeface="Times New Roman"/>
                <a:sym typeface="Times New Roman"/>
              </a:rPr>
              <a:t>been taught </a:t>
            </a:r>
            <a:r>
              <a:rPr lang="en-GB" sz="1350" dirty="0">
                <a:solidFill>
                  <a:srgbClr val="080808"/>
                </a:solidFill>
                <a:highlight>
                  <a:srgbClr val="FFFF00"/>
                </a:highlight>
                <a:latin typeface="Times New Roman"/>
                <a:ea typeface="Times New Roman"/>
                <a:cs typeface="Times New Roman"/>
                <a:sym typeface="Times New Roman"/>
              </a:rPr>
              <a:t>is</a:t>
            </a:r>
            <a:r>
              <a:rPr lang="en-GB" sz="1350" dirty="0">
                <a:solidFill>
                  <a:srgbClr val="080808"/>
                </a:solidFill>
                <a:latin typeface="Times New Roman"/>
                <a:ea typeface="Times New Roman"/>
                <a:cs typeface="Times New Roman"/>
                <a:sym typeface="Times New Roman"/>
              </a:rPr>
              <a:t> more dangerous than people who are uneducated.</a:t>
            </a:r>
            <a:endParaRPr sz="1350" dirty="0">
              <a:solidFill>
                <a:schemeClr val="dk1"/>
              </a:solidFill>
            </a:endParaRPr>
          </a:p>
          <a:p>
            <a:r>
              <a:rPr lang="en-GB" sz="1350" b="1" dirty="0">
                <a:solidFill>
                  <a:srgbClr val="080808"/>
                </a:solidFill>
                <a:latin typeface="Times New Roman"/>
                <a:ea typeface="Times New Roman"/>
                <a:cs typeface="Times New Roman"/>
                <a:sym typeface="Times New Roman"/>
              </a:rPr>
              <a:t>Conclusion: </a:t>
            </a:r>
            <a:r>
              <a:rPr lang="en-GB" sz="1350" dirty="0">
                <a:solidFill>
                  <a:srgbClr val="080808"/>
                </a:solidFill>
                <a:latin typeface="Times New Roman"/>
                <a:ea typeface="Times New Roman"/>
                <a:cs typeface="Times New Roman"/>
                <a:sym typeface="Times New Roman"/>
              </a:rPr>
              <a:t>Therefore, the educated just enough to believe what th</a:t>
            </a:r>
            <a:r>
              <a:rPr lang="en-GB" sz="1350" dirty="0">
                <a:solidFill>
                  <a:srgbClr val="080808"/>
                </a:solidFill>
                <a:highlight>
                  <a:srgbClr val="FFFF00"/>
                </a:highlight>
                <a:latin typeface="Times New Roman"/>
                <a:ea typeface="Times New Roman"/>
                <a:cs typeface="Times New Roman"/>
                <a:sym typeface="Times New Roman"/>
              </a:rPr>
              <a:t>ey’re</a:t>
            </a:r>
            <a:r>
              <a:rPr lang="en-GB" sz="1350" dirty="0">
                <a:solidFill>
                  <a:srgbClr val="080808"/>
                </a:solidFill>
                <a:latin typeface="Times New Roman"/>
                <a:ea typeface="Times New Roman"/>
                <a:cs typeface="Times New Roman"/>
                <a:sym typeface="Times New Roman"/>
              </a:rPr>
              <a:t> been taught </a:t>
            </a:r>
            <a:r>
              <a:rPr lang="en-GB" sz="1350" dirty="0">
                <a:solidFill>
                  <a:srgbClr val="080808"/>
                </a:solidFill>
                <a:highlight>
                  <a:srgbClr val="FFFF00"/>
                </a:highlight>
                <a:latin typeface="Times New Roman"/>
                <a:ea typeface="Times New Roman"/>
                <a:cs typeface="Times New Roman"/>
                <a:sym typeface="Times New Roman"/>
              </a:rPr>
              <a:t>is</a:t>
            </a:r>
            <a:r>
              <a:rPr lang="en-GB" sz="1350" dirty="0">
                <a:solidFill>
                  <a:srgbClr val="080808"/>
                </a:solidFill>
                <a:latin typeface="Times New Roman"/>
                <a:ea typeface="Times New Roman"/>
                <a:cs typeface="Times New Roman"/>
                <a:sym typeface="Times New Roman"/>
              </a:rPr>
              <a:t> more serious than the uneducated.</a:t>
            </a:r>
            <a:endParaRPr sz="1350" dirty="0">
              <a:solidFill>
                <a:schemeClr val="dk1"/>
              </a:solidFill>
            </a:endParaRPr>
          </a:p>
          <a:p>
            <a:r>
              <a:rPr lang="en-GB" sz="1350" b="1" dirty="0">
                <a:solidFill>
                  <a:srgbClr val="080808"/>
                </a:solidFill>
                <a:latin typeface="Times New Roman"/>
                <a:ea typeface="Times New Roman"/>
                <a:cs typeface="Times New Roman"/>
                <a:sym typeface="Times New Roman"/>
              </a:rPr>
              <a:t>Assumption: </a:t>
            </a:r>
            <a:r>
              <a:rPr lang="en-GB" sz="1350" dirty="0">
                <a:solidFill>
                  <a:srgbClr val="080808"/>
                </a:solidFill>
                <a:latin typeface="Times New Roman"/>
                <a:ea typeface="Times New Roman"/>
                <a:cs typeface="Times New Roman"/>
                <a:sym typeface="Times New Roman"/>
              </a:rPr>
              <a:t>People who are educated always believe in what the</a:t>
            </a:r>
            <a:r>
              <a:rPr lang="en-GB" sz="1350" dirty="0">
                <a:solidFill>
                  <a:srgbClr val="080808"/>
                </a:solidFill>
                <a:highlight>
                  <a:srgbClr val="FFFF00"/>
                </a:highlight>
                <a:latin typeface="Times New Roman"/>
                <a:ea typeface="Times New Roman"/>
                <a:cs typeface="Times New Roman"/>
                <a:sym typeface="Times New Roman"/>
              </a:rPr>
              <a:t>y’re</a:t>
            </a:r>
            <a:r>
              <a:rPr lang="en-GB" sz="1350" dirty="0">
                <a:solidFill>
                  <a:srgbClr val="080808"/>
                </a:solidFill>
                <a:latin typeface="Times New Roman"/>
                <a:ea typeface="Times New Roman"/>
                <a:cs typeface="Times New Roman"/>
                <a:sym typeface="Times New Roman"/>
              </a:rPr>
              <a:t> been taught, they take for granted without looking at all aspects. In addition, they aren’t educated enough to question what they’ve been taught.</a:t>
            </a:r>
            <a:endParaRPr sz="1350" dirty="0">
              <a:solidFill>
                <a:schemeClr val="dk1"/>
              </a:solidFill>
            </a:endParaRPr>
          </a:p>
          <a:p>
            <a:br>
              <a:rPr lang="en-GB" sz="1350" dirty="0">
                <a:solidFill>
                  <a:schemeClr val="dk1"/>
                </a:solidFill>
              </a:rPr>
            </a:br>
            <a:endParaRPr sz="1350" b="1" dirty="0">
              <a:solidFill>
                <a:srgbClr val="080808"/>
              </a:solidFill>
            </a:endParaRPr>
          </a:p>
        </p:txBody>
      </p:sp>
      <p:sp>
        <p:nvSpPr>
          <p:cNvPr id="356" name="Google Shape;356;p8"/>
          <p:cNvSpPr txBox="1">
            <a:spLocks noGrp="1"/>
          </p:cNvSpPr>
          <p:nvPr>
            <p:ph type="title"/>
          </p:nvPr>
        </p:nvSpPr>
        <p:spPr>
          <a:xfrm>
            <a:off x="1257301" y="364671"/>
            <a:ext cx="6172200" cy="228600"/>
          </a:xfrm>
          <a:prstGeom prst="rect">
            <a:avLst/>
          </a:prstGeom>
          <a:noFill/>
          <a:ln>
            <a:noFill/>
          </a:ln>
        </p:spPr>
        <p:txBody>
          <a:bodyPr spcFirstLastPara="1" wrap="square" lIns="68569" tIns="34275" rIns="68569" bIns="34275" anchor="ctr" anchorCtr="0">
            <a:noAutofit/>
          </a:bodyPr>
          <a:lstStyle/>
          <a:p>
            <a:r>
              <a:rPr lang="en-GB" sz="1800" i="0"/>
              <a:t>Task 7: Make an argument based on YOUR clue</a:t>
            </a:r>
            <a:endParaRPr sz="1800" i="0"/>
          </a:p>
        </p:txBody>
      </p:sp>
      <p:pic>
        <p:nvPicPr>
          <p:cNvPr id="357" name="Google Shape;357;p8"/>
          <p:cNvPicPr preferRelativeResize="0"/>
          <p:nvPr/>
        </p:nvPicPr>
        <p:blipFill rotWithShape="1">
          <a:blip r:embed="rId3">
            <a:alphaModFix/>
          </a:blip>
          <a:srcRect/>
          <a:stretch/>
        </p:blipFill>
        <p:spPr>
          <a:xfrm>
            <a:off x="192882" y="1585675"/>
            <a:ext cx="4150519" cy="3564731"/>
          </a:xfrm>
          <a:prstGeom prst="rect">
            <a:avLst/>
          </a:prstGeom>
          <a:noFill/>
          <a:ln>
            <a:noFill/>
          </a:ln>
        </p:spPr>
      </p:pic>
      <p:sp>
        <p:nvSpPr>
          <p:cNvPr id="3" name="TextBox 2">
            <a:extLst>
              <a:ext uri="{FF2B5EF4-FFF2-40B4-BE49-F238E27FC236}">
                <a16:creationId xmlns:a16="http://schemas.microsoft.com/office/drawing/2014/main" id="{B8DC666F-1446-B458-4F14-BA69ECA10AB8}"/>
              </a:ext>
            </a:extLst>
          </p:cNvPr>
          <p:cNvSpPr txBox="1"/>
          <p:nvPr/>
        </p:nvSpPr>
        <p:spPr>
          <a:xfrm>
            <a:off x="4800601" y="3214151"/>
            <a:ext cx="4245428" cy="307777"/>
          </a:xfrm>
          <a:prstGeom prst="rect">
            <a:avLst/>
          </a:prstGeom>
          <a:noFill/>
        </p:spPr>
        <p:txBody>
          <a:bodyPr wrap="square">
            <a:spAutoFit/>
          </a:bodyPr>
          <a:lstStyle/>
          <a:p>
            <a:r>
              <a:rPr lang="en-GB" sz="1400" b="1" dirty="0">
                <a:solidFill>
                  <a:srgbClr val="080808"/>
                </a:solidFill>
                <a:latin typeface="Times New Roman"/>
                <a:ea typeface="Times New Roman"/>
                <a:cs typeface="Times New Roman"/>
                <a:sym typeface="Times New Roman"/>
              </a:rPr>
              <a:t>Argument pattern: causal argument.</a:t>
            </a:r>
            <a:endParaRPr lang="en-GB" sz="1400" b="1" dirty="0">
              <a:solidFill>
                <a:schemeClr val="dk1"/>
              </a:solidFill>
            </a:endParaRPr>
          </a:p>
        </p:txBody>
      </p:sp>
      <p:sp>
        <p:nvSpPr>
          <p:cNvPr id="4" name="Google Shape;355;p8">
            <a:extLst>
              <a:ext uri="{FF2B5EF4-FFF2-40B4-BE49-F238E27FC236}">
                <a16:creationId xmlns:a16="http://schemas.microsoft.com/office/drawing/2014/main" id="{CF9FA37B-B78D-0FAB-9F3D-C1DE57FDCF97}"/>
              </a:ext>
            </a:extLst>
          </p:cNvPr>
          <p:cNvSpPr txBox="1"/>
          <p:nvPr/>
        </p:nvSpPr>
        <p:spPr>
          <a:xfrm>
            <a:off x="4668254" y="4021187"/>
            <a:ext cx="4377776" cy="2769959"/>
          </a:xfrm>
          <a:prstGeom prst="rect">
            <a:avLst/>
          </a:prstGeom>
          <a:noFill/>
          <a:ln>
            <a:noFill/>
          </a:ln>
        </p:spPr>
        <p:txBody>
          <a:bodyPr spcFirstLastPara="1" wrap="square" lIns="68569" tIns="34275" rIns="68569" bIns="34275" anchor="t" anchorCtr="0">
            <a:spAutoFit/>
          </a:bodyPr>
          <a:lstStyle/>
          <a:p>
            <a:r>
              <a:rPr lang="en-GB" sz="1350" b="1" dirty="0">
                <a:solidFill>
                  <a:srgbClr val="080808"/>
                </a:solidFill>
                <a:latin typeface="Times New Roman"/>
                <a:ea typeface="Times New Roman"/>
                <a:cs typeface="Times New Roman"/>
                <a:sym typeface="Times New Roman"/>
              </a:rPr>
              <a:t>Premise 1: </a:t>
            </a:r>
            <a:r>
              <a:rPr lang="en-GB" sz="1350" dirty="0">
                <a:solidFill>
                  <a:srgbClr val="080808"/>
                </a:solidFill>
                <a:latin typeface="Times New Roman"/>
                <a:ea typeface="Times New Roman"/>
                <a:cs typeface="Times New Roman"/>
                <a:sym typeface="Times New Roman"/>
              </a:rPr>
              <a:t>People who are educated just enough to believe what they’ve been taught are more dangerous than people who are uneducated. (observation)</a:t>
            </a:r>
          </a:p>
          <a:p>
            <a:endParaRPr lang="en-GB" sz="1350" dirty="0">
              <a:solidFill>
                <a:srgbClr val="080808"/>
              </a:solidFill>
              <a:latin typeface="Times New Roman"/>
              <a:cs typeface="Times New Roman"/>
              <a:sym typeface="Times New Roman"/>
            </a:endParaRPr>
          </a:p>
          <a:p>
            <a:r>
              <a:rPr lang="en-GB" sz="1350" b="1" dirty="0">
                <a:solidFill>
                  <a:srgbClr val="080808"/>
                </a:solidFill>
                <a:latin typeface="Times New Roman"/>
                <a:ea typeface="Times New Roman"/>
                <a:cs typeface="Times New Roman"/>
                <a:sym typeface="Times New Roman"/>
              </a:rPr>
              <a:t>Premise 2: </a:t>
            </a:r>
            <a:r>
              <a:rPr lang="en-GB" sz="1350" dirty="0">
                <a:solidFill>
                  <a:srgbClr val="080808"/>
                </a:solidFill>
                <a:latin typeface="Times New Roman"/>
                <a:ea typeface="Times New Roman"/>
                <a:cs typeface="Times New Roman"/>
                <a:sym typeface="Times New Roman"/>
              </a:rPr>
              <a:t>People who are not educated enough to question what they’ve been taught are also more dangerous than people who are uneducated. (observation)</a:t>
            </a:r>
          </a:p>
          <a:p>
            <a:endParaRPr sz="1350" dirty="0">
              <a:solidFill>
                <a:schemeClr val="dk1"/>
              </a:solidFill>
            </a:endParaRPr>
          </a:p>
          <a:p>
            <a:r>
              <a:rPr lang="en-GB" sz="1350" b="1" dirty="0">
                <a:solidFill>
                  <a:srgbClr val="080808"/>
                </a:solidFill>
                <a:latin typeface="Times New Roman"/>
                <a:ea typeface="Times New Roman"/>
                <a:cs typeface="Times New Roman"/>
                <a:sym typeface="Times New Roman"/>
              </a:rPr>
              <a:t>Conclusion: </a:t>
            </a:r>
            <a:r>
              <a:rPr lang="en-GB" sz="1350" dirty="0">
                <a:solidFill>
                  <a:srgbClr val="080808"/>
                </a:solidFill>
                <a:latin typeface="Times New Roman"/>
                <a:ea typeface="Times New Roman"/>
                <a:cs typeface="Times New Roman"/>
                <a:sym typeface="Times New Roman"/>
              </a:rPr>
              <a:t>Therefore, both the educated just enough to believe and not enough to question what they have been taught are more problematic than the uneducated.</a:t>
            </a:r>
            <a:endParaRPr sz="1350" dirty="0">
              <a:solidFill>
                <a:schemeClr val="dk1"/>
              </a:solidFill>
            </a:endParaRPr>
          </a:p>
          <a:p>
            <a:br>
              <a:rPr lang="en-GB" sz="1350" dirty="0">
                <a:solidFill>
                  <a:schemeClr val="dk1"/>
                </a:solidFill>
              </a:rPr>
            </a:br>
            <a:endParaRPr sz="1350" b="1" dirty="0">
              <a:solidFill>
                <a:srgbClr val="080808"/>
              </a:solidFill>
            </a:endParaRPr>
          </a:p>
        </p:txBody>
      </p:sp>
      <p:sp>
        <p:nvSpPr>
          <p:cNvPr id="5" name="Arrow: Down 4">
            <a:extLst>
              <a:ext uri="{FF2B5EF4-FFF2-40B4-BE49-F238E27FC236}">
                <a16:creationId xmlns:a16="http://schemas.microsoft.com/office/drawing/2014/main" id="{E307F9AF-06BC-46C1-39F7-B168021ED38F}"/>
              </a:ext>
            </a:extLst>
          </p:cNvPr>
          <p:cNvSpPr/>
          <p:nvPr/>
        </p:nvSpPr>
        <p:spPr>
          <a:xfrm>
            <a:off x="6533147" y="3617669"/>
            <a:ext cx="288758" cy="307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992719-BCD9-4821-9B23-AD00463E3974}"/>
              </a:ext>
            </a:extLst>
          </p:cNvPr>
          <p:cNvSpPr txBox="1"/>
          <p:nvPr/>
        </p:nvSpPr>
        <p:spPr>
          <a:xfrm>
            <a:off x="381000" y="624836"/>
            <a:ext cx="8213542" cy="646331"/>
          </a:xfrm>
          <a:prstGeom prst="rect">
            <a:avLst/>
          </a:prstGeom>
          <a:noFill/>
        </p:spPr>
        <p:txBody>
          <a:bodyPr wrap="square" rtlCol="0">
            <a:spAutoFit/>
          </a:bodyPr>
          <a:lstStyle/>
          <a:p>
            <a:r>
              <a:rPr lang="en-US" dirty="0"/>
              <a:t>Present the most efficient way to find the answer. Which reasoning pattern do you apply? </a:t>
            </a:r>
          </a:p>
        </p:txBody>
      </p:sp>
      <p:pic>
        <p:nvPicPr>
          <p:cNvPr id="13" name="Picture 12">
            <a:extLst>
              <a:ext uri="{FF2B5EF4-FFF2-40B4-BE49-F238E27FC236}">
                <a16:creationId xmlns:a16="http://schemas.microsoft.com/office/drawing/2014/main" id="{77889834-19F5-4AD5-85AD-8A80ABF32DC0}"/>
              </a:ext>
            </a:extLst>
          </p:cNvPr>
          <p:cNvPicPr>
            <a:picLocks noChangeAspect="1"/>
          </p:cNvPicPr>
          <p:nvPr/>
        </p:nvPicPr>
        <p:blipFill>
          <a:blip r:embed="rId2"/>
          <a:stretch>
            <a:fillRect/>
          </a:stretch>
        </p:blipFill>
        <p:spPr>
          <a:xfrm>
            <a:off x="533400" y="1332130"/>
            <a:ext cx="7848600" cy="5548319"/>
          </a:xfrm>
          <a:prstGeom prst="rect">
            <a:avLst/>
          </a:prstGeom>
        </p:spPr>
      </p:pic>
      <p:sp>
        <p:nvSpPr>
          <p:cNvPr id="5" name="Google Shape;228;p1">
            <a:extLst>
              <a:ext uri="{FF2B5EF4-FFF2-40B4-BE49-F238E27FC236}">
                <a16:creationId xmlns:a16="http://schemas.microsoft.com/office/drawing/2014/main" id="{A3CEABE6-B18C-B132-9261-AFE0131F6C47}"/>
              </a:ext>
            </a:extLst>
          </p:cNvPr>
          <p:cNvSpPr txBox="1"/>
          <p:nvPr/>
        </p:nvSpPr>
        <p:spPr>
          <a:xfrm>
            <a:off x="1683676" y="60716"/>
            <a:ext cx="5562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dirty="0">
                <a:solidFill>
                  <a:schemeClr val="dk1"/>
                </a:solidFill>
                <a:latin typeface="Arial"/>
                <a:ea typeface="Arial"/>
                <a:cs typeface="Arial"/>
                <a:sym typeface="Arial"/>
              </a:rPr>
              <a:t>Review of Chapter 3</a:t>
            </a:r>
            <a:endParaRPr dirty="0"/>
          </a:p>
        </p:txBody>
      </p:sp>
    </p:spTree>
    <p:extLst>
      <p:ext uri="{BB962C8B-B14F-4D97-AF65-F5344CB8AC3E}">
        <p14:creationId xmlns:p14="http://schemas.microsoft.com/office/powerpoint/2010/main" val="376498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0"/>
          <p:cNvSpPr txBox="1"/>
          <p:nvPr/>
        </p:nvSpPr>
        <p:spPr>
          <a:xfrm>
            <a:off x="4150122" y="457200"/>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1</a:t>
            </a:r>
            <a:endParaRPr sz="2800" b="1">
              <a:solidFill>
                <a:schemeClr val="dk1"/>
              </a:solidFill>
              <a:latin typeface="Arial"/>
              <a:ea typeface="Arial"/>
              <a:cs typeface="Arial"/>
              <a:sym typeface="Arial"/>
            </a:endParaRPr>
          </a:p>
        </p:txBody>
      </p:sp>
      <p:sp>
        <p:nvSpPr>
          <p:cNvPr id="302" name="Google Shape;302;p10"/>
          <p:cNvSpPr/>
          <p:nvPr/>
        </p:nvSpPr>
        <p:spPr>
          <a:xfrm flipH="1">
            <a:off x="4283285" y="1744049"/>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10"/>
          <p:cNvSpPr txBox="1"/>
          <p:nvPr/>
        </p:nvSpPr>
        <p:spPr>
          <a:xfrm>
            <a:off x="4150122" y="2531702"/>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3</a:t>
            </a:r>
            <a:endParaRPr sz="2800" b="1">
              <a:solidFill>
                <a:schemeClr val="dk1"/>
              </a:solidFill>
              <a:latin typeface="Arial"/>
              <a:ea typeface="Arial"/>
              <a:cs typeface="Arial"/>
              <a:sym typeface="Arial"/>
            </a:endParaRPr>
          </a:p>
        </p:txBody>
      </p:sp>
      <p:sp>
        <p:nvSpPr>
          <p:cNvPr id="304" name="Google Shape;304;p10"/>
          <p:cNvSpPr/>
          <p:nvPr/>
        </p:nvSpPr>
        <p:spPr>
          <a:xfrm rot="-2288679" flipH="1">
            <a:off x="4878354" y="3600791"/>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10"/>
          <p:cNvSpPr/>
          <p:nvPr/>
        </p:nvSpPr>
        <p:spPr>
          <a:xfrm rot="1392506" flipH="1">
            <a:off x="3638880" y="3596208"/>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10"/>
          <p:cNvSpPr txBox="1"/>
          <p:nvPr/>
        </p:nvSpPr>
        <p:spPr>
          <a:xfrm>
            <a:off x="2958626" y="4161519"/>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6</a:t>
            </a:r>
            <a:endParaRPr sz="2800" b="1">
              <a:solidFill>
                <a:schemeClr val="dk1"/>
              </a:solidFill>
              <a:latin typeface="Arial"/>
              <a:ea typeface="Arial"/>
              <a:cs typeface="Arial"/>
              <a:sym typeface="Arial"/>
            </a:endParaRPr>
          </a:p>
        </p:txBody>
      </p:sp>
      <p:sp>
        <p:nvSpPr>
          <p:cNvPr id="307" name="Google Shape;307;p10"/>
          <p:cNvSpPr/>
          <p:nvPr/>
        </p:nvSpPr>
        <p:spPr>
          <a:xfrm rot="1808493" flipH="1">
            <a:off x="2610708" y="5204261"/>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10"/>
          <p:cNvSpPr txBox="1"/>
          <p:nvPr/>
        </p:nvSpPr>
        <p:spPr>
          <a:xfrm>
            <a:off x="1976617" y="5878061"/>
            <a:ext cx="8382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9</a:t>
            </a:r>
            <a:endParaRPr sz="2800" b="1">
              <a:solidFill>
                <a:schemeClr val="dk1"/>
              </a:solidFill>
              <a:latin typeface="Arial"/>
              <a:ea typeface="Arial"/>
              <a:cs typeface="Arial"/>
              <a:sym typeface="Arial"/>
            </a:endParaRPr>
          </a:p>
        </p:txBody>
      </p:sp>
      <p:sp>
        <p:nvSpPr>
          <p:cNvPr id="309" name="Google Shape;309;p10"/>
          <p:cNvSpPr txBox="1"/>
          <p:nvPr/>
        </p:nvSpPr>
        <p:spPr>
          <a:xfrm>
            <a:off x="5388683" y="4187618"/>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9</a:t>
            </a:r>
            <a:endParaRPr/>
          </a:p>
        </p:txBody>
      </p:sp>
      <p:sp>
        <p:nvSpPr>
          <p:cNvPr id="310" name="Google Shape;310;p10"/>
          <p:cNvSpPr/>
          <p:nvPr/>
        </p:nvSpPr>
        <p:spPr>
          <a:xfrm rot="-2288679" flipH="1">
            <a:off x="5872665" y="5204013"/>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10"/>
          <p:cNvSpPr txBox="1"/>
          <p:nvPr/>
        </p:nvSpPr>
        <p:spPr>
          <a:xfrm>
            <a:off x="6301988" y="5888566"/>
            <a:ext cx="151941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27</a:t>
            </a:r>
            <a:endParaRPr/>
          </a:p>
        </p:txBody>
      </p:sp>
      <p:sp>
        <p:nvSpPr>
          <p:cNvPr id="312" name="Google Shape;312;p10"/>
          <p:cNvSpPr/>
          <p:nvPr/>
        </p:nvSpPr>
        <p:spPr>
          <a:xfrm flipH="1">
            <a:off x="4228497" y="3657600"/>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10"/>
          <p:cNvSpPr txBox="1"/>
          <p:nvPr/>
        </p:nvSpPr>
        <p:spPr>
          <a:xfrm>
            <a:off x="4109284" y="4161519"/>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5</a:t>
            </a:r>
            <a:endParaRPr/>
          </a:p>
        </p:txBody>
      </p:sp>
      <p:sp>
        <p:nvSpPr>
          <p:cNvPr id="314" name="Google Shape;314;p10"/>
          <p:cNvSpPr/>
          <p:nvPr/>
        </p:nvSpPr>
        <p:spPr>
          <a:xfrm flipH="1">
            <a:off x="4228497" y="5355166"/>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10"/>
          <p:cNvSpPr txBox="1"/>
          <p:nvPr/>
        </p:nvSpPr>
        <p:spPr>
          <a:xfrm>
            <a:off x="4109284" y="5920478"/>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7</a:t>
            </a:r>
            <a:endParaRPr/>
          </a:p>
        </p:txBody>
      </p:sp>
      <p:pic>
        <p:nvPicPr>
          <p:cNvPr id="316" name="Google Shape;316;p10"/>
          <p:cNvPicPr preferRelativeResize="0"/>
          <p:nvPr/>
        </p:nvPicPr>
        <p:blipFill rotWithShape="1">
          <a:blip r:embed="rId3">
            <a:alphaModFix/>
          </a:blip>
          <a:srcRect/>
          <a:stretch/>
        </p:blipFill>
        <p:spPr>
          <a:xfrm>
            <a:off x="4722084" y="4349223"/>
            <a:ext cx="640254" cy="640254"/>
          </a:xfrm>
          <a:prstGeom prst="rect">
            <a:avLst/>
          </a:prstGeom>
          <a:noFill/>
          <a:ln>
            <a:noFill/>
          </a:ln>
        </p:spPr>
      </p:pic>
      <p:pic>
        <p:nvPicPr>
          <p:cNvPr id="317" name="Google Shape;317;p10"/>
          <p:cNvPicPr preferRelativeResize="0"/>
          <p:nvPr/>
        </p:nvPicPr>
        <p:blipFill rotWithShape="1">
          <a:blip r:embed="rId3">
            <a:alphaModFix/>
          </a:blip>
          <a:srcRect/>
          <a:stretch/>
        </p:blipFill>
        <p:spPr>
          <a:xfrm>
            <a:off x="4711574" y="6132745"/>
            <a:ext cx="640254" cy="640254"/>
          </a:xfrm>
          <a:prstGeom prst="rect">
            <a:avLst/>
          </a:prstGeom>
          <a:noFill/>
          <a:ln>
            <a:noFill/>
          </a:ln>
        </p:spPr>
      </p:pic>
      <p:pic>
        <p:nvPicPr>
          <p:cNvPr id="318" name="Google Shape;318;p10"/>
          <p:cNvPicPr preferRelativeResize="0"/>
          <p:nvPr/>
        </p:nvPicPr>
        <p:blipFill rotWithShape="1">
          <a:blip r:embed="rId4">
            <a:alphaModFix/>
          </a:blip>
          <a:srcRect/>
          <a:stretch/>
        </p:blipFill>
        <p:spPr>
          <a:xfrm>
            <a:off x="1318197" y="6079349"/>
            <a:ext cx="677884" cy="677884"/>
          </a:xfrm>
          <a:prstGeom prst="rect">
            <a:avLst/>
          </a:prstGeom>
          <a:noFill/>
          <a:ln>
            <a:noFill/>
          </a:ln>
        </p:spPr>
      </p:pic>
      <p:pic>
        <p:nvPicPr>
          <p:cNvPr id="319" name="Google Shape;319;p10"/>
          <p:cNvPicPr preferRelativeResize="0"/>
          <p:nvPr/>
        </p:nvPicPr>
        <p:blipFill rotWithShape="1">
          <a:blip r:embed="rId3">
            <a:alphaModFix/>
          </a:blip>
          <a:srcRect/>
          <a:stretch/>
        </p:blipFill>
        <p:spPr>
          <a:xfrm>
            <a:off x="3536026" y="4349223"/>
            <a:ext cx="640254" cy="640254"/>
          </a:xfrm>
          <a:prstGeom prst="rect">
            <a:avLst/>
          </a:prstGeom>
          <a:noFill/>
          <a:ln>
            <a:noFill/>
          </a:ln>
        </p:spPr>
      </p:pic>
      <p:pic>
        <p:nvPicPr>
          <p:cNvPr id="320" name="Google Shape;320;p10"/>
          <p:cNvPicPr preferRelativeResize="0"/>
          <p:nvPr/>
        </p:nvPicPr>
        <p:blipFill rotWithShape="1">
          <a:blip r:embed="rId3">
            <a:alphaModFix/>
          </a:blip>
          <a:srcRect/>
          <a:stretch/>
        </p:blipFill>
        <p:spPr>
          <a:xfrm>
            <a:off x="7239000" y="6132745"/>
            <a:ext cx="640254" cy="640254"/>
          </a:xfrm>
          <a:prstGeom prst="rect">
            <a:avLst/>
          </a:prstGeom>
          <a:noFill/>
          <a:ln>
            <a:noFill/>
          </a:ln>
        </p:spPr>
      </p:pic>
      <p:sp>
        <p:nvSpPr>
          <p:cNvPr id="321" name="Google Shape;321;p10"/>
          <p:cNvSpPr txBox="1"/>
          <p:nvPr/>
        </p:nvSpPr>
        <p:spPr>
          <a:xfrm>
            <a:off x="1712121" y="4399824"/>
            <a:ext cx="9678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Strong</a:t>
            </a:r>
            <a:endParaRPr dirty="0"/>
          </a:p>
        </p:txBody>
      </p:sp>
      <p:sp>
        <p:nvSpPr>
          <p:cNvPr id="322" name="Google Shape;322;p10"/>
          <p:cNvSpPr txBox="1"/>
          <p:nvPr/>
        </p:nvSpPr>
        <p:spPr>
          <a:xfrm>
            <a:off x="5438152" y="6211669"/>
            <a:ext cx="1187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     </a:t>
            </a:r>
            <a:endParaRPr/>
          </a:p>
        </p:txBody>
      </p:sp>
      <p:sp>
        <p:nvSpPr>
          <p:cNvPr id="323" name="Google Shape;323;p10"/>
          <p:cNvSpPr txBox="1"/>
          <p:nvPr/>
        </p:nvSpPr>
        <p:spPr>
          <a:xfrm>
            <a:off x="76200" y="6257898"/>
            <a:ext cx="1295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Weak</a:t>
            </a:r>
            <a:endParaRPr/>
          </a:p>
        </p:txBody>
      </p:sp>
      <p:sp>
        <p:nvSpPr>
          <p:cNvPr id="324" name="Google Shape;324;p10"/>
          <p:cNvSpPr txBox="1"/>
          <p:nvPr/>
        </p:nvSpPr>
        <p:spPr>
          <a:xfrm>
            <a:off x="6625652" y="4355315"/>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p:txBody>
      </p:sp>
      <p:pic>
        <p:nvPicPr>
          <p:cNvPr id="325" name="Google Shape;325;p10"/>
          <p:cNvPicPr preferRelativeResize="0"/>
          <p:nvPr/>
        </p:nvPicPr>
        <p:blipFill rotWithShape="1">
          <a:blip r:embed="rId3">
            <a:alphaModFix/>
          </a:blip>
          <a:srcRect/>
          <a:stretch/>
        </p:blipFill>
        <p:spPr>
          <a:xfrm>
            <a:off x="5958830" y="4349223"/>
            <a:ext cx="640254" cy="640254"/>
          </a:xfrm>
          <a:prstGeom prst="rect">
            <a:avLst/>
          </a:prstGeom>
          <a:noFill/>
          <a:ln>
            <a:noFill/>
          </a:ln>
        </p:spPr>
      </p:pic>
      <p:sp>
        <p:nvSpPr>
          <p:cNvPr id="326" name="Google Shape;326;p10"/>
          <p:cNvSpPr txBox="1"/>
          <p:nvPr/>
        </p:nvSpPr>
        <p:spPr>
          <a:xfrm>
            <a:off x="7956500" y="6211669"/>
            <a:ext cx="1187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     </a:t>
            </a:r>
            <a:endParaRPr/>
          </a:p>
        </p:txBody>
      </p:sp>
      <p:sp>
        <p:nvSpPr>
          <p:cNvPr id="327" name="Google Shape;327;p10"/>
          <p:cNvSpPr txBox="1"/>
          <p:nvPr/>
        </p:nvSpPr>
        <p:spPr>
          <a:xfrm>
            <a:off x="3952163" y="4073998"/>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p:txBody>
      </p:sp>
      <p:sp>
        <p:nvSpPr>
          <p:cNvPr id="2" name="Google Shape;244;p2">
            <a:extLst>
              <a:ext uri="{FF2B5EF4-FFF2-40B4-BE49-F238E27FC236}">
                <a16:creationId xmlns:a16="http://schemas.microsoft.com/office/drawing/2014/main" id="{D3C25C94-88E8-89EB-AB44-C78D5ECBF330}"/>
              </a:ext>
            </a:extLst>
          </p:cNvPr>
          <p:cNvSpPr txBox="1">
            <a:spLocks/>
          </p:cNvSpPr>
          <p:nvPr/>
        </p:nvSpPr>
        <p:spPr>
          <a:xfrm>
            <a:off x="2883206" y="80265"/>
            <a:ext cx="3048000" cy="533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400"/>
            </a:pPr>
            <a:r>
              <a:rPr lang="en-US" sz="2400" b="1" dirty="0"/>
              <a:t>Further practice 4</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11"/>
          <p:cNvSpPr txBox="1">
            <a:spLocks noGrp="1"/>
          </p:cNvSpPr>
          <p:nvPr>
            <p:ph type="ctrTitle"/>
          </p:nvPr>
        </p:nvSpPr>
        <p:spPr>
          <a:xfrm>
            <a:off x="609600" y="1215668"/>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br>
              <a:rPr lang="en-US" b="1"/>
            </a:br>
            <a:br>
              <a:rPr lang="en-US"/>
            </a:br>
            <a:br>
              <a:rPr lang="en-US"/>
            </a:br>
            <a:r>
              <a:rPr lang="en-US" b="1" i="0">
                <a:solidFill>
                  <a:schemeClr val="dk1"/>
                </a:solidFill>
              </a:rPr>
              <a:t>CHAPTERS 3 + 11</a:t>
            </a:r>
            <a:br>
              <a:rPr lang="en-US" b="1" i="0">
                <a:solidFill>
                  <a:schemeClr val="dk1"/>
                </a:solidFill>
              </a:rPr>
            </a:br>
            <a:br>
              <a:rPr lang="en-US" b="1" i="0">
                <a:solidFill>
                  <a:schemeClr val="dk1"/>
                </a:solidFill>
              </a:rPr>
            </a:br>
            <a:r>
              <a:rPr lang="en-US" sz="5300" b="1" i="0">
                <a:solidFill>
                  <a:schemeClr val="dk1"/>
                </a:solidFill>
              </a:rPr>
              <a:t>Inductive Reasoning</a:t>
            </a:r>
            <a:br>
              <a:rPr lang="en-US" sz="5300" b="1"/>
            </a:br>
            <a:br>
              <a:rPr lang="en-US" sz="5300" b="1"/>
            </a:br>
            <a:br>
              <a:rPr lang="en-US" sz="5300" b="1"/>
            </a:br>
            <a:endParaRPr b="1"/>
          </a:p>
        </p:txBody>
      </p:sp>
      <p:sp>
        <p:nvSpPr>
          <p:cNvPr id="334" name="Google Shape;334;p11"/>
          <p:cNvSpPr/>
          <p:nvPr/>
        </p:nvSpPr>
        <p:spPr>
          <a:xfrm>
            <a:off x="477644" y="4054012"/>
            <a:ext cx="8382000"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In this lesson, we will not focus on theory. Instead, you’ll see how critical thinking is applied in actual cases of reasoning. </a:t>
            </a:r>
            <a:endParaRPr/>
          </a:p>
        </p:txBody>
      </p:sp>
      <p:sp>
        <p:nvSpPr>
          <p:cNvPr id="335" name="Google Shape;335;p11"/>
          <p:cNvSpPr/>
          <p:nvPr/>
        </p:nvSpPr>
        <p:spPr>
          <a:xfrm>
            <a:off x="457200" y="3421982"/>
            <a:ext cx="114326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Notes:</a:t>
            </a:r>
            <a:endParaRPr sz="2400" b="1">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i="0" dirty="0"/>
              <a:t>REVIEW: COMMON PATTERNS OF INDUCTIVE REASONING</a:t>
            </a:r>
            <a:r>
              <a:rPr lang="en-US" sz="3200" dirty="0"/>
              <a:t> </a:t>
            </a:r>
            <a:endParaRPr sz="3600" dirty="0"/>
          </a:p>
        </p:txBody>
      </p:sp>
      <p:sp>
        <p:nvSpPr>
          <p:cNvPr id="295" name="Google Shape;295;p9"/>
          <p:cNvSpPr txBox="1">
            <a:spLocks noGrp="1"/>
          </p:cNvSpPr>
          <p:nvPr>
            <p:ph type="body" idx="1"/>
          </p:nvPr>
        </p:nvSpPr>
        <p:spPr>
          <a:xfrm>
            <a:off x="609600" y="1295400"/>
            <a:ext cx="80772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800"/>
              <a:buFont typeface="Noto Sans Symbols"/>
              <a:buNone/>
            </a:pPr>
            <a:r>
              <a:rPr lang="en-US" sz="2800"/>
              <a:t>1. Inductive generalization </a:t>
            </a:r>
            <a:endParaRPr/>
          </a:p>
          <a:p>
            <a:pPr marL="342900" lvl="0" indent="-342900" algn="l" rtl="0">
              <a:lnSpc>
                <a:spcPct val="150000"/>
              </a:lnSpc>
              <a:spcBef>
                <a:spcPts val="560"/>
              </a:spcBef>
              <a:spcAft>
                <a:spcPts val="0"/>
              </a:spcAft>
              <a:buSzPts val="2800"/>
              <a:buFont typeface="Noto Sans Symbols"/>
              <a:buNone/>
            </a:pPr>
            <a:r>
              <a:rPr lang="en-US" sz="2800"/>
              <a:t>2. Predictive argument </a:t>
            </a:r>
            <a:endParaRPr/>
          </a:p>
          <a:p>
            <a:pPr marL="342900" lvl="0" indent="-342900" algn="l" rtl="0">
              <a:lnSpc>
                <a:spcPct val="150000"/>
              </a:lnSpc>
              <a:spcBef>
                <a:spcPts val="560"/>
              </a:spcBef>
              <a:spcAft>
                <a:spcPts val="0"/>
              </a:spcAft>
              <a:buSzPts val="2800"/>
              <a:buFont typeface="Noto Sans Symbols"/>
              <a:buNone/>
            </a:pPr>
            <a:r>
              <a:rPr lang="en-US" sz="2800"/>
              <a:t>3. Argument from authority</a:t>
            </a:r>
            <a:endParaRPr/>
          </a:p>
          <a:p>
            <a:pPr marL="342900" lvl="0" indent="-342900" algn="l" rtl="0">
              <a:lnSpc>
                <a:spcPct val="150000"/>
              </a:lnSpc>
              <a:spcBef>
                <a:spcPts val="560"/>
              </a:spcBef>
              <a:spcAft>
                <a:spcPts val="0"/>
              </a:spcAft>
              <a:buSzPts val="2800"/>
              <a:buFont typeface="Noto Sans Symbols"/>
              <a:buNone/>
            </a:pPr>
            <a:r>
              <a:rPr lang="en-US" sz="2800"/>
              <a:t>4. Causal argument</a:t>
            </a:r>
            <a:endParaRPr/>
          </a:p>
          <a:p>
            <a:pPr marL="342900" lvl="0" indent="-342900" algn="l" rtl="0">
              <a:lnSpc>
                <a:spcPct val="150000"/>
              </a:lnSpc>
              <a:spcBef>
                <a:spcPts val="560"/>
              </a:spcBef>
              <a:spcAft>
                <a:spcPts val="0"/>
              </a:spcAft>
              <a:buSzPts val="2800"/>
              <a:buFont typeface="Noto Sans Symbols"/>
              <a:buNone/>
            </a:pPr>
            <a:r>
              <a:rPr lang="en-US" sz="2800"/>
              <a:t>5. Statistical argument</a:t>
            </a:r>
            <a:endParaRPr/>
          </a:p>
          <a:p>
            <a:pPr marL="342900" lvl="0" indent="-342900" algn="l" rtl="0">
              <a:lnSpc>
                <a:spcPct val="150000"/>
              </a:lnSpc>
              <a:spcBef>
                <a:spcPts val="560"/>
              </a:spcBef>
              <a:spcAft>
                <a:spcPts val="0"/>
              </a:spcAft>
              <a:buSzPts val="2800"/>
              <a:buFont typeface="Noto Sans Symbols"/>
              <a:buNone/>
            </a:pPr>
            <a:r>
              <a:rPr lang="en-US" sz="2800"/>
              <a:t>6. Argument from analogy</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8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Effect transition="in" filter="fade">
                                      <p:cBhvr>
                                        <p:cTn id="12" dur="1000"/>
                                        <p:tgtEl>
                                          <p:spTgt spid="2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1" end="1"/>
                                            </p:txEl>
                                          </p:spTgt>
                                        </p:tgtEl>
                                        <p:attrNameLst>
                                          <p:attrName>style.visibility</p:attrName>
                                        </p:attrNameLst>
                                      </p:cBhvr>
                                      <p:to>
                                        <p:strVal val="visible"/>
                                      </p:to>
                                    </p:set>
                                    <p:animEffect transition="in" filter="fade">
                                      <p:cBhvr>
                                        <p:cTn id="17" dur="1000"/>
                                        <p:tgtEl>
                                          <p:spTgt spid="2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2" end="2"/>
                                            </p:txEl>
                                          </p:spTgt>
                                        </p:tgtEl>
                                        <p:attrNameLst>
                                          <p:attrName>style.visibility</p:attrName>
                                        </p:attrNameLst>
                                      </p:cBhvr>
                                      <p:to>
                                        <p:strVal val="visible"/>
                                      </p:to>
                                    </p:set>
                                    <p:animEffect transition="in" filter="fade">
                                      <p:cBhvr>
                                        <p:cTn id="22" dur="1000"/>
                                        <p:tgtEl>
                                          <p:spTgt spid="2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3" end="3"/>
                                            </p:txEl>
                                          </p:spTgt>
                                        </p:tgtEl>
                                        <p:attrNameLst>
                                          <p:attrName>style.visibility</p:attrName>
                                        </p:attrNameLst>
                                      </p:cBhvr>
                                      <p:to>
                                        <p:strVal val="visible"/>
                                      </p:to>
                                    </p:set>
                                    <p:animEffect transition="in" filter="fade">
                                      <p:cBhvr>
                                        <p:cTn id="27" dur="1000"/>
                                        <p:tgtEl>
                                          <p:spTgt spid="2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4" end="4"/>
                                            </p:txEl>
                                          </p:spTgt>
                                        </p:tgtEl>
                                        <p:attrNameLst>
                                          <p:attrName>style.visibility</p:attrName>
                                        </p:attrNameLst>
                                      </p:cBhvr>
                                      <p:to>
                                        <p:strVal val="visible"/>
                                      </p:to>
                                    </p:set>
                                    <p:animEffect transition="in" filter="fade">
                                      <p:cBhvr>
                                        <p:cTn id="32" dur="1000"/>
                                        <p:tgtEl>
                                          <p:spTgt spid="29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5">
                                            <p:txEl>
                                              <p:pRg st="5" end="5"/>
                                            </p:txEl>
                                          </p:spTgt>
                                        </p:tgtEl>
                                        <p:attrNameLst>
                                          <p:attrName>style.visibility</p:attrName>
                                        </p:attrNameLst>
                                      </p:cBhvr>
                                      <p:to>
                                        <p:strVal val="visible"/>
                                      </p:to>
                                    </p:set>
                                    <p:animEffect transition="in" filter="fade">
                                      <p:cBhvr>
                                        <p:cTn id="37"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2"/>
          <p:cNvSpPr txBox="1"/>
          <p:nvPr/>
        </p:nvSpPr>
        <p:spPr>
          <a:xfrm>
            <a:off x="0" y="274638"/>
            <a:ext cx="91440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1. Inductive generalization (sampling argument)</a:t>
            </a:r>
            <a:r>
              <a:rPr lang="en-US" sz="3200" b="1">
                <a:solidFill>
                  <a:schemeClr val="dk2"/>
                </a:solidFill>
                <a:latin typeface="Lucida Sans"/>
                <a:ea typeface="Lucida Sans"/>
                <a:cs typeface="Lucida Sans"/>
                <a:sym typeface="Lucida Sans"/>
              </a:rPr>
              <a:t> </a:t>
            </a:r>
            <a:endParaRPr/>
          </a:p>
        </p:txBody>
      </p:sp>
      <p:sp>
        <p:nvSpPr>
          <p:cNvPr id="342" name="Google Shape;342;p12"/>
          <p:cNvSpPr/>
          <p:nvPr/>
        </p:nvSpPr>
        <p:spPr>
          <a:xfrm>
            <a:off x="1371600" y="1219200"/>
            <a:ext cx="7772400" cy="96032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Teacher: About 10 students in our class like Critical Thinking. Clearly, Critical Thinking is a favorite subject for all students in our class.</a:t>
            </a:r>
            <a:endParaRPr/>
          </a:p>
        </p:txBody>
      </p:sp>
      <p:sp>
        <p:nvSpPr>
          <p:cNvPr id="343" name="Google Shape;343;p12"/>
          <p:cNvSpPr/>
          <p:nvPr/>
        </p:nvSpPr>
        <p:spPr>
          <a:xfrm>
            <a:off x="1371600" y="3048000"/>
            <a:ext cx="7772400" cy="55395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Student: Sorry teacher, there are more than 100 students in our class. ☹ </a:t>
            </a:r>
            <a:endParaRPr sz="2000" dirty="0">
              <a:solidFill>
                <a:schemeClr val="dk1"/>
              </a:solidFill>
              <a:latin typeface="Times New Roman"/>
              <a:ea typeface="Times New Roman"/>
              <a:cs typeface="Times New Roman"/>
              <a:sym typeface="Times New Roman"/>
            </a:endParaRPr>
          </a:p>
        </p:txBody>
      </p:sp>
      <p:pic>
        <p:nvPicPr>
          <p:cNvPr id="344" name="Google Shape;344;p12"/>
          <p:cNvPicPr preferRelativeResize="0"/>
          <p:nvPr/>
        </p:nvPicPr>
        <p:blipFill rotWithShape="1">
          <a:blip r:embed="rId3">
            <a:alphaModFix/>
          </a:blip>
          <a:srcRect/>
          <a:stretch/>
        </p:blipFill>
        <p:spPr>
          <a:xfrm>
            <a:off x="200025" y="2822680"/>
            <a:ext cx="1066800" cy="1066800"/>
          </a:xfrm>
          <a:prstGeom prst="rect">
            <a:avLst/>
          </a:prstGeom>
          <a:noFill/>
          <a:ln>
            <a:noFill/>
          </a:ln>
        </p:spPr>
      </p:pic>
      <p:pic>
        <p:nvPicPr>
          <p:cNvPr id="345" name="Google Shape;345;p12"/>
          <p:cNvPicPr preferRelativeResize="0"/>
          <p:nvPr/>
        </p:nvPicPr>
        <p:blipFill rotWithShape="1">
          <a:blip r:embed="rId4">
            <a:alphaModFix/>
          </a:blip>
          <a:srcRect/>
          <a:stretch/>
        </p:blipFill>
        <p:spPr>
          <a:xfrm>
            <a:off x="76200" y="1219200"/>
            <a:ext cx="1190625" cy="1219200"/>
          </a:xfrm>
          <a:prstGeom prst="rect">
            <a:avLst/>
          </a:prstGeom>
          <a:noFill/>
          <a:ln>
            <a:noFill/>
          </a:ln>
        </p:spPr>
      </p:pic>
      <p:sp>
        <p:nvSpPr>
          <p:cNvPr id="346" name="Google Shape;346;p12"/>
          <p:cNvSpPr/>
          <p:nvPr/>
        </p:nvSpPr>
        <p:spPr>
          <a:xfrm>
            <a:off x="4838700" y="25146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12"/>
          <p:cNvSpPr txBox="1"/>
          <p:nvPr/>
        </p:nvSpPr>
        <p:spPr>
          <a:xfrm>
            <a:off x="200025" y="6029888"/>
            <a:ext cx="845820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Tips: </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Consider the correlation between the sample and the population.</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Be moderate with quantifiers like </a:t>
            </a:r>
            <a:r>
              <a:rPr lang="en-US" sz="1600" i="1">
                <a:solidFill>
                  <a:schemeClr val="dk1"/>
                </a:solidFill>
                <a:latin typeface="Arial"/>
                <a:ea typeface="Arial"/>
                <a:cs typeface="Arial"/>
                <a:sym typeface="Arial"/>
              </a:rPr>
              <a:t>no, some, all, </a:t>
            </a:r>
            <a:r>
              <a:rPr lang="en-US" sz="1600">
                <a:solidFill>
                  <a:schemeClr val="dk1"/>
                </a:solidFill>
                <a:latin typeface="Arial"/>
                <a:ea typeface="Arial"/>
                <a:cs typeface="Arial"/>
                <a:sym typeface="Arial"/>
              </a:rPr>
              <a:t>etc.   </a:t>
            </a:r>
            <a:endParaRPr sz="1200">
              <a:solidFill>
                <a:schemeClr val="dk1"/>
              </a:solidFill>
              <a:latin typeface="Arial"/>
              <a:ea typeface="Arial"/>
              <a:cs typeface="Arial"/>
              <a:sym typeface="Arial"/>
            </a:endParaRPr>
          </a:p>
        </p:txBody>
      </p:sp>
      <p:cxnSp>
        <p:nvCxnSpPr>
          <p:cNvPr id="348" name="Google Shape;348;p12"/>
          <p:cNvCxnSpPr/>
          <p:nvPr/>
        </p:nvCxnSpPr>
        <p:spPr>
          <a:xfrm>
            <a:off x="5638800" y="2133600"/>
            <a:ext cx="304800" cy="0"/>
          </a:xfrm>
          <a:prstGeom prst="straightConnector1">
            <a:avLst/>
          </a:prstGeom>
          <a:noFill/>
          <a:ln w="28575" cap="flat" cmpd="sng">
            <a:solidFill>
              <a:srgbClr val="C00000"/>
            </a:solidFill>
            <a:prstDash val="solid"/>
            <a:round/>
            <a:headEnd type="none" w="sm" len="sm"/>
            <a:tailEnd type="none" w="sm" len="sm"/>
          </a:ln>
        </p:spPr>
      </p:cxnSp>
      <p:sp>
        <p:nvSpPr>
          <p:cNvPr id="349" name="Google Shape;349;p12"/>
          <p:cNvSpPr/>
          <p:nvPr/>
        </p:nvSpPr>
        <p:spPr>
          <a:xfrm>
            <a:off x="4822934" y="37115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0" name="Google Shape;350;p12"/>
          <p:cNvPicPr preferRelativeResize="0"/>
          <p:nvPr/>
        </p:nvPicPr>
        <p:blipFill rotWithShape="1">
          <a:blip r:embed="rId4">
            <a:alphaModFix/>
          </a:blip>
          <a:srcRect/>
          <a:stretch/>
        </p:blipFill>
        <p:spPr>
          <a:xfrm>
            <a:off x="76200" y="4329311"/>
            <a:ext cx="1190625" cy="1219200"/>
          </a:xfrm>
          <a:prstGeom prst="rect">
            <a:avLst/>
          </a:prstGeom>
          <a:noFill/>
          <a:ln>
            <a:noFill/>
          </a:ln>
        </p:spPr>
      </p:pic>
      <p:sp>
        <p:nvSpPr>
          <p:cNvPr id="351" name="Google Shape;351;p12"/>
          <p:cNvSpPr/>
          <p:nvPr/>
        </p:nvSpPr>
        <p:spPr>
          <a:xfrm>
            <a:off x="1356360" y="4543677"/>
            <a:ext cx="7772400" cy="96032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Teacher: It is likely that Critical Thinking is NOT a favorite subject for most students in our class. ☺ </a:t>
            </a:r>
            <a:endParaRPr sz="2000">
              <a:solidFill>
                <a:schemeClr val="dk1"/>
              </a:solidFill>
              <a:latin typeface="Times New Roman"/>
              <a:ea typeface="Times New Roman"/>
              <a:cs typeface="Times New Roman"/>
              <a:sym typeface="Times New Roman"/>
            </a:endParaRPr>
          </a:p>
        </p:txBody>
      </p:sp>
      <p:sp>
        <p:nvSpPr>
          <p:cNvPr id="352" name="Google Shape;352;p12"/>
          <p:cNvSpPr/>
          <p:nvPr/>
        </p:nvSpPr>
        <p:spPr>
          <a:xfrm>
            <a:off x="8153400" y="172567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sp>
        <p:nvSpPr>
          <p:cNvPr id="353" name="Google Shape;353;p12"/>
          <p:cNvSpPr/>
          <p:nvPr/>
        </p:nvSpPr>
        <p:spPr>
          <a:xfrm>
            <a:off x="4663440" y="5033114"/>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strong</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3"/>
          <p:cNvSpPr/>
          <p:nvPr/>
        </p:nvSpPr>
        <p:spPr>
          <a:xfrm>
            <a:off x="533400" y="1360488"/>
            <a:ext cx="8153400" cy="17541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A survey of Ryan’s class revealed that most students preferred chocolate to other flavors of ice cream. Chocolate must be the most popular flavor in the whole school.</a:t>
            </a:r>
            <a:endParaRPr/>
          </a:p>
        </p:txBody>
      </p:sp>
      <p:sp>
        <p:nvSpPr>
          <p:cNvPr id="360" name="Google Shape;360;p13"/>
          <p:cNvSpPr txBox="1"/>
          <p:nvPr/>
        </p:nvSpPr>
        <p:spPr>
          <a:xfrm>
            <a:off x="0" y="152400"/>
            <a:ext cx="91440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1. Inductive generalization (sampling argument)</a:t>
            </a:r>
            <a:r>
              <a:rPr lang="en-US" sz="3200" b="1">
                <a:solidFill>
                  <a:schemeClr val="dk2"/>
                </a:solidFill>
                <a:latin typeface="Lucida Sans"/>
                <a:ea typeface="Lucida Sans"/>
                <a:cs typeface="Lucida Sans"/>
                <a:sym typeface="Lucida Sans"/>
              </a:rPr>
              <a:t> </a:t>
            </a:r>
            <a:endParaRPr/>
          </a:p>
        </p:txBody>
      </p:sp>
      <p:sp>
        <p:nvSpPr>
          <p:cNvPr id="361" name="Google Shape;361;p13"/>
          <p:cNvSpPr/>
          <p:nvPr/>
        </p:nvSpPr>
        <p:spPr>
          <a:xfrm>
            <a:off x="4202113" y="35052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62" name="Google Shape;362;p13"/>
          <p:cNvCxnSpPr/>
          <p:nvPr/>
        </p:nvCxnSpPr>
        <p:spPr>
          <a:xfrm>
            <a:off x="3886200" y="2971800"/>
            <a:ext cx="1524000" cy="0"/>
          </a:xfrm>
          <a:prstGeom prst="straightConnector1">
            <a:avLst/>
          </a:prstGeom>
          <a:noFill/>
          <a:ln w="28575" cap="flat" cmpd="sng">
            <a:solidFill>
              <a:srgbClr val="C00000"/>
            </a:solidFill>
            <a:prstDash val="solid"/>
            <a:round/>
            <a:headEnd type="none" w="sm" len="sm"/>
            <a:tailEnd type="none" w="sm" len="sm"/>
          </a:ln>
        </p:spPr>
      </p:cxnSp>
      <p:sp>
        <p:nvSpPr>
          <p:cNvPr id="363" name="Google Shape;363;p13"/>
          <p:cNvSpPr txBox="1"/>
          <p:nvPr/>
        </p:nvSpPr>
        <p:spPr>
          <a:xfrm>
            <a:off x="266700" y="787530"/>
            <a:ext cx="87629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1: Give an example with real numbers to point out the reasoning mistake. </a:t>
            </a:r>
            <a:endParaRPr/>
          </a:p>
        </p:txBody>
      </p:sp>
      <p:sp>
        <p:nvSpPr>
          <p:cNvPr id="364" name="Google Shape;364;p13"/>
          <p:cNvSpPr txBox="1"/>
          <p:nvPr/>
        </p:nvSpPr>
        <p:spPr>
          <a:xfrm>
            <a:off x="448732" y="3571875"/>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Sample answer:</a:t>
            </a:r>
            <a:endParaRPr/>
          </a:p>
        </p:txBody>
      </p:sp>
      <p:sp>
        <p:nvSpPr>
          <p:cNvPr id="365" name="Google Shape;365;p13"/>
          <p:cNvSpPr txBox="1"/>
          <p:nvPr/>
        </p:nvSpPr>
        <p:spPr>
          <a:xfrm>
            <a:off x="411946" y="6019800"/>
            <a:ext cx="845820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Tips: </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Consider the correlation between the sample and the population.</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Be moderate with quantifiers like </a:t>
            </a:r>
            <a:r>
              <a:rPr lang="en-US" sz="1600" i="1">
                <a:solidFill>
                  <a:schemeClr val="dk1"/>
                </a:solidFill>
                <a:latin typeface="Arial"/>
                <a:ea typeface="Arial"/>
                <a:cs typeface="Arial"/>
                <a:sym typeface="Arial"/>
              </a:rPr>
              <a:t>no, some, all, </a:t>
            </a:r>
            <a:r>
              <a:rPr lang="en-US" sz="1600">
                <a:solidFill>
                  <a:schemeClr val="dk1"/>
                </a:solidFill>
                <a:latin typeface="Arial"/>
                <a:ea typeface="Arial"/>
                <a:cs typeface="Arial"/>
                <a:sym typeface="Arial"/>
              </a:rPr>
              <a:t>etc.   </a:t>
            </a:r>
            <a:endParaRPr sz="1200">
              <a:solidFill>
                <a:schemeClr val="dk1"/>
              </a:solidFill>
              <a:latin typeface="Arial"/>
              <a:ea typeface="Arial"/>
              <a:cs typeface="Arial"/>
              <a:sym typeface="Arial"/>
            </a:endParaRPr>
          </a:p>
        </p:txBody>
      </p:sp>
      <p:sp>
        <p:nvSpPr>
          <p:cNvPr id="366" name="Google Shape;366;p13"/>
          <p:cNvSpPr/>
          <p:nvPr/>
        </p:nvSpPr>
        <p:spPr>
          <a:xfrm>
            <a:off x="448732" y="4214520"/>
            <a:ext cx="8229599" cy="142199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The argument assumes that Ryan’s class is a representative sample of the entire school. If Ryan’s class has only </a:t>
            </a:r>
            <a:r>
              <a:rPr lang="en-US" sz="2000" b="1">
                <a:solidFill>
                  <a:schemeClr val="dk1"/>
                </a:solidFill>
                <a:latin typeface="Times New Roman"/>
                <a:ea typeface="Times New Roman"/>
                <a:cs typeface="Times New Roman"/>
                <a:sym typeface="Times New Roman"/>
              </a:rPr>
              <a:t>10 </a:t>
            </a:r>
            <a:r>
              <a:rPr lang="en-US" sz="2000">
                <a:solidFill>
                  <a:schemeClr val="dk1"/>
                </a:solidFill>
                <a:latin typeface="Times New Roman"/>
                <a:ea typeface="Times New Roman"/>
                <a:cs typeface="Times New Roman"/>
                <a:sym typeface="Times New Roman"/>
              </a:rPr>
              <a:t>students in a vanilla-loving school of </a:t>
            </a:r>
            <a:r>
              <a:rPr lang="en-US" sz="2000" b="1">
                <a:solidFill>
                  <a:schemeClr val="dk1"/>
                </a:solidFill>
                <a:latin typeface="Times New Roman"/>
                <a:ea typeface="Times New Roman"/>
                <a:cs typeface="Times New Roman"/>
                <a:sym typeface="Times New Roman"/>
              </a:rPr>
              <a:t>300, Ryan’s school cannot represent the entire school. </a:t>
            </a:r>
            <a:endParaRPr sz="2000">
              <a:solidFill>
                <a:schemeClr val="dk1"/>
              </a:solidFill>
              <a:latin typeface="Times New Roman"/>
              <a:ea typeface="Times New Roman"/>
              <a:cs typeface="Times New Roman"/>
              <a:sym typeface="Times New Roman"/>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4"/>
          <p:cNvSpPr txBox="1"/>
          <p:nvPr/>
        </p:nvSpPr>
        <p:spPr>
          <a:xfrm>
            <a:off x="457200" y="274638"/>
            <a:ext cx="86868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2"/>
                </a:solidFill>
                <a:latin typeface="Lucida Sans"/>
                <a:ea typeface="Lucida Sans"/>
                <a:cs typeface="Lucida Sans"/>
                <a:sym typeface="Lucida Sans"/>
              </a:rPr>
              <a:t>2. Predictive argument (time shift argument) </a:t>
            </a:r>
            <a:endParaRPr dirty="0"/>
          </a:p>
        </p:txBody>
      </p:sp>
      <p:sp>
        <p:nvSpPr>
          <p:cNvPr id="373" name="Google Shape;373;p14"/>
          <p:cNvSpPr/>
          <p:nvPr/>
        </p:nvSpPr>
        <p:spPr>
          <a:xfrm>
            <a:off x="1097280" y="867925"/>
            <a:ext cx="7391400" cy="94006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The Covid-19 pandemic is still going on around the world. This nightmare will never disappear!</a:t>
            </a:r>
            <a:endParaRPr dirty="0"/>
          </a:p>
        </p:txBody>
      </p:sp>
      <p:sp>
        <p:nvSpPr>
          <p:cNvPr id="374" name="Google Shape;374;p14"/>
          <p:cNvSpPr/>
          <p:nvPr/>
        </p:nvSpPr>
        <p:spPr>
          <a:xfrm>
            <a:off x="1097280" y="2336534"/>
            <a:ext cx="7315200" cy="138326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a:solidFill>
                  <a:schemeClr val="dk1"/>
                </a:solidFill>
                <a:latin typeface="Times New Roman"/>
                <a:ea typeface="Times New Roman"/>
                <a:cs typeface="Times New Roman"/>
                <a:sym typeface="Times New Roman"/>
              </a:rPr>
              <a:t>Well, I’m not sure. Many countries have worked hard for effective vaccines and new virus variants seem less deadly.   </a:t>
            </a:r>
            <a:endParaRPr/>
          </a:p>
        </p:txBody>
      </p:sp>
      <p:sp>
        <p:nvSpPr>
          <p:cNvPr id="375" name="Google Shape;375;p14"/>
          <p:cNvSpPr txBox="1"/>
          <p:nvPr/>
        </p:nvSpPr>
        <p:spPr>
          <a:xfrm>
            <a:off x="304800" y="5954793"/>
            <a:ext cx="8534400" cy="8720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Tip: Consider if there are other facts/possibilities that may cause a change and avoid strong confirmation.  </a:t>
            </a:r>
            <a:endParaRPr sz="1400">
              <a:solidFill>
                <a:schemeClr val="dk1"/>
              </a:solidFill>
              <a:latin typeface="Arial"/>
              <a:ea typeface="Arial"/>
              <a:cs typeface="Arial"/>
              <a:sym typeface="Arial"/>
            </a:endParaRPr>
          </a:p>
        </p:txBody>
      </p:sp>
      <p:pic>
        <p:nvPicPr>
          <p:cNvPr id="376" name="Google Shape;376;p14"/>
          <p:cNvPicPr preferRelativeResize="0"/>
          <p:nvPr/>
        </p:nvPicPr>
        <p:blipFill rotWithShape="1">
          <a:blip r:embed="rId3">
            <a:alphaModFix/>
          </a:blip>
          <a:srcRect/>
          <a:stretch/>
        </p:blipFill>
        <p:spPr>
          <a:xfrm>
            <a:off x="105673" y="2451974"/>
            <a:ext cx="668242" cy="668242"/>
          </a:xfrm>
          <a:prstGeom prst="rect">
            <a:avLst/>
          </a:prstGeom>
          <a:noFill/>
          <a:ln>
            <a:noFill/>
          </a:ln>
        </p:spPr>
      </p:pic>
      <p:pic>
        <p:nvPicPr>
          <p:cNvPr id="377" name="Google Shape;377;p14" descr="Smiley Emoticon Sad - Free vector graphic on Pixabay"/>
          <p:cNvPicPr preferRelativeResize="0"/>
          <p:nvPr/>
        </p:nvPicPr>
        <p:blipFill rotWithShape="1">
          <a:blip r:embed="rId4">
            <a:alphaModFix/>
          </a:blip>
          <a:srcRect/>
          <a:stretch/>
        </p:blipFill>
        <p:spPr>
          <a:xfrm>
            <a:off x="105673" y="1031121"/>
            <a:ext cx="730209" cy="730209"/>
          </a:xfrm>
          <a:prstGeom prst="rect">
            <a:avLst/>
          </a:prstGeom>
          <a:noFill/>
          <a:ln>
            <a:noFill/>
          </a:ln>
        </p:spPr>
      </p:pic>
      <p:cxnSp>
        <p:nvCxnSpPr>
          <p:cNvPr id="378" name="Google Shape;378;p14"/>
          <p:cNvCxnSpPr/>
          <p:nvPr/>
        </p:nvCxnSpPr>
        <p:spPr>
          <a:xfrm>
            <a:off x="3657600" y="1734611"/>
            <a:ext cx="685800" cy="0"/>
          </a:xfrm>
          <a:prstGeom prst="straightConnector1">
            <a:avLst/>
          </a:prstGeom>
          <a:noFill/>
          <a:ln w="28575" cap="flat" cmpd="sng">
            <a:solidFill>
              <a:srgbClr val="C00000"/>
            </a:solidFill>
            <a:prstDash val="solid"/>
            <a:round/>
            <a:headEnd type="none" w="sm" len="sm"/>
            <a:tailEnd type="none" w="sm" len="sm"/>
          </a:ln>
        </p:spPr>
      </p:cxnSp>
      <p:sp>
        <p:nvSpPr>
          <p:cNvPr id="379" name="Google Shape;379;p14"/>
          <p:cNvSpPr/>
          <p:nvPr/>
        </p:nvSpPr>
        <p:spPr>
          <a:xfrm>
            <a:off x="7412875" y="1326621"/>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sp>
        <p:nvSpPr>
          <p:cNvPr id="380" name="Google Shape;380;p14"/>
          <p:cNvSpPr/>
          <p:nvPr/>
        </p:nvSpPr>
        <p:spPr>
          <a:xfrm>
            <a:off x="4038600" y="1988121"/>
            <a:ext cx="190500" cy="27173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14"/>
          <p:cNvSpPr/>
          <p:nvPr/>
        </p:nvSpPr>
        <p:spPr>
          <a:xfrm>
            <a:off x="1097280" y="3973898"/>
            <a:ext cx="7315200" cy="138326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The Covid-19 pandemic is still going on around the world. This nightmare will </a:t>
            </a:r>
            <a:r>
              <a:rPr lang="en-US" sz="2400" i="1" dirty="0">
                <a:solidFill>
                  <a:schemeClr val="dk1"/>
                </a:solidFill>
                <a:latin typeface="Times New Roman"/>
                <a:ea typeface="Times New Roman"/>
                <a:cs typeface="Times New Roman"/>
                <a:sym typeface="Times New Roman"/>
              </a:rPr>
              <a:t>probably</a:t>
            </a:r>
            <a:r>
              <a:rPr lang="en-US" sz="2400" dirty="0">
                <a:solidFill>
                  <a:schemeClr val="dk1"/>
                </a:solidFill>
                <a:latin typeface="Times New Roman"/>
                <a:ea typeface="Times New Roman"/>
                <a:cs typeface="Times New Roman"/>
                <a:sym typeface="Times New Roman"/>
              </a:rPr>
              <a:t> not disappear in a near future. </a:t>
            </a:r>
            <a:endParaRPr dirty="0"/>
          </a:p>
        </p:txBody>
      </p:sp>
      <p:sp>
        <p:nvSpPr>
          <p:cNvPr id="382" name="Google Shape;382;p14"/>
          <p:cNvSpPr/>
          <p:nvPr/>
        </p:nvSpPr>
        <p:spPr>
          <a:xfrm>
            <a:off x="4038600" y="3489381"/>
            <a:ext cx="190500" cy="27173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3" name="Google Shape;383;p14"/>
          <p:cNvSpPr/>
          <p:nvPr/>
        </p:nvSpPr>
        <p:spPr>
          <a:xfrm>
            <a:off x="7412875" y="488093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strong</a:t>
            </a:r>
            <a:endParaRPr/>
          </a:p>
        </p:txBody>
      </p:sp>
      <p:pic>
        <p:nvPicPr>
          <p:cNvPr id="384" name="Google Shape;384;p14" descr="Smiley Emoticon Sad - Free vector graphic on Pixabay"/>
          <p:cNvPicPr preferRelativeResize="0"/>
          <p:nvPr/>
        </p:nvPicPr>
        <p:blipFill rotWithShape="1">
          <a:blip r:embed="rId4">
            <a:alphaModFix/>
          </a:blip>
          <a:srcRect/>
          <a:stretch/>
        </p:blipFill>
        <p:spPr>
          <a:xfrm>
            <a:off x="105673" y="4198531"/>
            <a:ext cx="730209" cy="730209"/>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5"/>
          <p:cNvSpPr/>
          <p:nvPr/>
        </p:nvSpPr>
        <p:spPr>
          <a:xfrm>
            <a:off x="533400" y="1466850"/>
            <a:ext cx="8382000" cy="120015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Industry 4.0 is a trendy concept now. We should apply big data in marketing for better profits.   </a:t>
            </a:r>
            <a:endParaRPr/>
          </a:p>
        </p:txBody>
      </p:sp>
      <p:sp>
        <p:nvSpPr>
          <p:cNvPr id="391" name="Google Shape;391;p15"/>
          <p:cNvSpPr txBox="1"/>
          <p:nvPr/>
        </p:nvSpPr>
        <p:spPr>
          <a:xfrm>
            <a:off x="457200" y="274638"/>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392" name="Google Shape;392;p15"/>
          <p:cNvSpPr/>
          <p:nvPr/>
        </p:nvSpPr>
        <p:spPr>
          <a:xfrm>
            <a:off x="4267200" y="28194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15"/>
          <p:cNvSpPr txBox="1"/>
          <p:nvPr/>
        </p:nvSpPr>
        <p:spPr>
          <a:xfrm>
            <a:off x="477838" y="925513"/>
            <a:ext cx="2646362"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Which speaker? </a:t>
            </a:r>
            <a:endParaRPr/>
          </a:p>
        </p:txBody>
      </p:sp>
      <p:pic>
        <p:nvPicPr>
          <p:cNvPr id="394" name="Google Shape;394;p15"/>
          <p:cNvPicPr preferRelativeResize="0"/>
          <p:nvPr/>
        </p:nvPicPr>
        <p:blipFill rotWithShape="1">
          <a:blip r:embed="rId3">
            <a:alphaModFix/>
          </a:blip>
          <a:srcRect/>
          <a:stretch/>
        </p:blipFill>
        <p:spPr>
          <a:xfrm>
            <a:off x="457200" y="3402013"/>
            <a:ext cx="1733550" cy="2205037"/>
          </a:xfrm>
          <a:prstGeom prst="rect">
            <a:avLst/>
          </a:prstGeom>
          <a:noFill/>
          <a:ln>
            <a:noFill/>
          </a:ln>
        </p:spPr>
      </p:pic>
      <p:pic>
        <p:nvPicPr>
          <p:cNvPr id="395" name="Google Shape;395;p15"/>
          <p:cNvPicPr preferRelativeResize="0"/>
          <p:nvPr/>
        </p:nvPicPr>
        <p:blipFill rotWithShape="1">
          <a:blip r:embed="rId4">
            <a:alphaModFix/>
          </a:blip>
          <a:srcRect/>
          <a:stretch/>
        </p:blipFill>
        <p:spPr>
          <a:xfrm>
            <a:off x="6896100" y="3402013"/>
            <a:ext cx="1790700" cy="2190750"/>
          </a:xfrm>
          <a:prstGeom prst="rect">
            <a:avLst/>
          </a:prstGeom>
          <a:noFill/>
          <a:ln>
            <a:noFill/>
          </a:ln>
        </p:spPr>
      </p:pic>
      <p:pic>
        <p:nvPicPr>
          <p:cNvPr id="396" name="Google Shape;396;p15"/>
          <p:cNvPicPr preferRelativeResize="0"/>
          <p:nvPr/>
        </p:nvPicPr>
        <p:blipFill rotWithShape="1">
          <a:blip r:embed="rId5">
            <a:alphaModFix/>
          </a:blip>
          <a:srcRect/>
          <a:stretch/>
        </p:blipFill>
        <p:spPr>
          <a:xfrm>
            <a:off x="3048000" y="3402013"/>
            <a:ext cx="2736850" cy="2312987"/>
          </a:xfrm>
          <a:prstGeom prst="rect">
            <a:avLst/>
          </a:prstGeom>
          <a:noFill/>
          <a:ln>
            <a:noFill/>
          </a:ln>
        </p:spPr>
      </p:pic>
      <p:sp>
        <p:nvSpPr>
          <p:cNvPr id="397" name="Google Shape;397;p15"/>
          <p:cNvSpPr txBox="1"/>
          <p:nvPr/>
        </p:nvSpPr>
        <p:spPr>
          <a:xfrm>
            <a:off x="238991" y="5953269"/>
            <a:ext cx="8458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Tip: Consider the appropriateness of the authority.  </a:t>
            </a:r>
            <a:endParaRPr sz="160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1026" name="Picture 2">
            <a:extLst>
              <a:ext uri="{FF2B5EF4-FFF2-40B4-BE49-F238E27FC236}">
                <a16:creationId xmlns:a16="http://schemas.microsoft.com/office/drawing/2014/main" id="{2A054980-4255-1AC4-3E27-D92D319C8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5" y="1104405"/>
            <a:ext cx="4520540" cy="4449907"/>
          </a:xfrm>
          <a:prstGeom prst="rect">
            <a:avLst/>
          </a:prstGeom>
          <a:noFill/>
          <a:extLst>
            <a:ext uri="{909E8E84-426E-40DD-AFC4-6F175D3DCCD1}">
              <a14:hiddenFill xmlns:a14="http://schemas.microsoft.com/office/drawing/2010/main">
                <a:solidFill>
                  <a:srgbClr val="FFFFFF"/>
                </a:solidFill>
              </a14:hiddenFill>
            </a:ext>
          </a:extLst>
        </p:spPr>
      </p:pic>
      <p:sp>
        <p:nvSpPr>
          <p:cNvPr id="403" name="Google Shape;403;p16"/>
          <p:cNvSpPr txBox="1"/>
          <p:nvPr/>
        </p:nvSpPr>
        <p:spPr>
          <a:xfrm>
            <a:off x="448732" y="622320"/>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the conclusion </a:t>
            </a:r>
            <a:endParaRPr/>
          </a:p>
        </p:txBody>
      </p:sp>
      <p:sp>
        <p:nvSpPr>
          <p:cNvPr id="404" name="Google Shape;404;p16"/>
          <p:cNvSpPr txBox="1"/>
          <p:nvPr/>
        </p:nvSpPr>
        <p:spPr>
          <a:xfrm>
            <a:off x="448732" y="89972"/>
            <a:ext cx="8229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405" name="Google Shape;405;p16"/>
          <p:cNvSpPr txBox="1"/>
          <p:nvPr/>
        </p:nvSpPr>
        <p:spPr>
          <a:xfrm>
            <a:off x="4773881" y="1982568"/>
            <a:ext cx="4321391" cy="20158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a:t>
            </a:r>
            <a:r>
              <a:rPr lang="en-US" sz="1600" dirty="0">
                <a:solidFill>
                  <a:schemeClr val="dk1"/>
                </a:solidFill>
                <a:latin typeface="Arial"/>
                <a:ea typeface="Arial"/>
                <a:cs typeface="Arial"/>
                <a:sym typeface="Arial"/>
              </a:rPr>
              <a:t>: According to </a:t>
            </a:r>
            <a:r>
              <a:rPr lang="vi-VN" sz="1600" b="1" dirty="0" err="1">
                <a:solidFill>
                  <a:schemeClr val="dk1"/>
                </a:solidFill>
                <a:latin typeface="Arial"/>
                <a:ea typeface="Arial"/>
                <a:cs typeface="Arial"/>
                <a:sym typeface="Arial"/>
              </a:rPr>
              <a:t>Tuổi</a:t>
            </a:r>
            <a:r>
              <a:rPr lang="vi-VN" sz="1600" b="1" dirty="0">
                <a:solidFill>
                  <a:schemeClr val="dk1"/>
                </a:solidFill>
                <a:latin typeface="Arial"/>
                <a:ea typeface="Arial"/>
                <a:cs typeface="Arial"/>
                <a:sym typeface="Arial"/>
              </a:rPr>
              <a:t> </a:t>
            </a:r>
            <a:r>
              <a:rPr lang="vi-VN" sz="1600" b="1" dirty="0" err="1">
                <a:solidFill>
                  <a:schemeClr val="dk1"/>
                </a:solidFill>
                <a:latin typeface="Arial"/>
                <a:ea typeface="Arial"/>
                <a:cs typeface="Arial"/>
                <a:sym typeface="Arial"/>
              </a:rPr>
              <a:t>Trẻ</a:t>
            </a:r>
            <a:r>
              <a:rPr lang="vi-VN" sz="1600" b="1" dirty="0">
                <a:solidFill>
                  <a:schemeClr val="dk1"/>
                </a:solidFill>
                <a:latin typeface="Arial"/>
                <a:ea typeface="Arial"/>
                <a:cs typeface="Arial"/>
                <a:sym typeface="Arial"/>
              </a:rPr>
              <a:t> 24h</a:t>
            </a:r>
            <a:r>
              <a:rPr lang="en-US"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Vietnamese</a:t>
            </a:r>
            <a:r>
              <a:rPr lang="vi-VN"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billionaire</a:t>
            </a:r>
            <a:r>
              <a:rPr lang="vi-VN"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is</a:t>
            </a:r>
            <a:r>
              <a:rPr lang="vi-VN" sz="1600"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prohibited from going abroad!  </a:t>
            </a:r>
            <a:endParaRPr sz="1600" dirty="0">
              <a:solidFill>
                <a:schemeClr val="dk1"/>
              </a:solidFill>
              <a:latin typeface="Arial"/>
              <a:ea typeface="Arial"/>
              <a:cs typeface="Arial"/>
              <a:sym typeface="Arial"/>
            </a:endParaRPr>
          </a:p>
          <a:p>
            <a:pPr marL="0" marR="0" lvl="0" indent="0" algn="l" rtl="0">
              <a:lnSpc>
                <a:spcPct val="150000"/>
              </a:lnSpc>
              <a:spcBef>
                <a:spcPts val="600"/>
              </a:spcBef>
              <a:spcAft>
                <a:spcPts val="0"/>
              </a:spcAft>
              <a:buNone/>
            </a:pPr>
            <a:r>
              <a:rPr lang="en-US" sz="1600" b="1" dirty="0">
                <a:solidFill>
                  <a:schemeClr val="dk1"/>
                </a:solidFill>
                <a:latin typeface="Arial"/>
                <a:ea typeface="Arial"/>
                <a:cs typeface="Arial"/>
                <a:sym typeface="Arial"/>
              </a:rPr>
              <a:t>Conclusion</a:t>
            </a:r>
            <a:r>
              <a:rPr lang="en-US" sz="1600" dirty="0">
                <a:solidFill>
                  <a:schemeClr val="dk1"/>
                </a:solidFill>
                <a:latin typeface="Arial"/>
                <a:ea typeface="Arial"/>
                <a:cs typeface="Arial"/>
                <a:sym typeface="Arial"/>
              </a:rPr>
              <a:t>: So, this big shark will be arrested!</a:t>
            </a:r>
            <a:endParaRPr sz="1400" dirty="0">
              <a:solidFill>
                <a:schemeClr val="dk1"/>
              </a:solidFill>
              <a:latin typeface="Arial"/>
              <a:ea typeface="Arial"/>
              <a:cs typeface="Arial"/>
              <a:sym typeface="Arial"/>
            </a:endParaRPr>
          </a:p>
        </p:txBody>
      </p:sp>
      <p:sp>
        <p:nvSpPr>
          <p:cNvPr id="406" name="Google Shape;406;p16"/>
          <p:cNvSpPr txBox="1"/>
          <p:nvPr/>
        </p:nvSpPr>
        <p:spPr>
          <a:xfrm>
            <a:off x="120219" y="6402160"/>
            <a:ext cx="75759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the relevance of the authority to the subject matter.  </a:t>
            </a:r>
            <a:endParaRPr sz="1600" dirty="0">
              <a:solidFill>
                <a:schemeClr val="dk1"/>
              </a:solidFill>
              <a:latin typeface="Arial"/>
              <a:ea typeface="Arial"/>
              <a:cs typeface="Arial"/>
              <a:sym typeface="Arial"/>
            </a:endParaRPr>
          </a:p>
        </p:txBody>
      </p:sp>
      <p:sp>
        <p:nvSpPr>
          <p:cNvPr id="4" name="Oval 3">
            <a:extLst>
              <a:ext uri="{FF2B5EF4-FFF2-40B4-BE49-F238E27FC236}">
                <a16:creationId xmlns:a16="http://schemas.microsoft.com/office/drawing/2014/main" id="{E62D936A-746B-107E-F822-D479BA842398}"/>
              </a:ext>
            </a:extLst>
          </p:cNvPr>
          <p:cNvSpPr/>
          <p:nvPr/>
        </p:nvSpPr>
        <p:spPr>
          <a:xfrm>
            <a:off x="296884" y="991652"/>
            <a:ext cx="2030680" cy="750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25;p17">
            <a:extLst>
              <a:ext uri="{FF2B5EF4-FFF2-40B4-BE49-F238E27FC236}">
                <a16:creationId xmlns:a16="http://schemas.microsoft.com/office/drawing/2014/main" id="{9746991A-7189-24F5-D897-77B1CC4CDE92}"/>
              </a:ext>
            </a:extLst>
          </p:cNvPr>
          <p:cNvSpPr txBox="1"/>
          <p:nvPr/>
        </p:nvSpPr>
        <p:spPr>
          <a:xfrm>
            <a:off x="4370120" y="4337121"/>
            <a:ext cx="2381443"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strong or weak </a:t>
            </a:r>
            <a:endParaRPr sz="1600" b="1" dirty="0">
              <a:solidFill>
                <a:schemeClr val="dk1"/>
              </a:solidFill>
              <a:latin typeface="Arial"/>
              <a:ea typeface="Arial"/>
              <a:cs typeface="Arial"/>
              <a:sym typeface="Arial"/>
            </a:endParaRPr>
          </a:p>
        </p:txBody>
      </p:sp>
      <p:sp>
        <p:nvSpPr>
          <p:cNvPr id="3" name="Google Shape;426;p17">
            <a:extLst>
              <a:ext uri="{FF2B5EF4-FFF2-40B4-BE49-F238E27FC236}">
                <a16:creationId xmlns:a16="http://schemas.microsoft.com/office/drawing/2014/main" id="{28857D68-2CE0-020E-58EA-F3CF2E919E62}"/>
              </a:ext>
            </a:extLst>
          </p:cNvPr>
          <p:cNvSpPr txBox="1"/>
          <p:nvPr/>
        </p:nvSpPr>
        <p:spPr>
          <a:xfrm>
            <a:off x="6612791" y="4346815"/>
            <a:ext cx="4114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cogent or </a:t>
            </a:r>
            <a:r>
              <a:rPr lang="en-US" sz="2000" b="1" dirty="0" err="1">
                <a:solidFill>
                  <a:schemeClr val="dk1"/>
                </a:solidFill>
                <a:latin typeface="Arial"/>
                <a:ea typeface="Arial"/>
                <a:cs typeface="Arial"/>
                <a:sym typeface="Arial"/>
              </a:rPr>
              <a:t>uncogent</a:t>
            </a:r>
            <a:r>
              <a:rPr lang="en-US" sz="20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p:txBody>
      </p:sp>
      <p:cxnSp>
        <p:nvCxnSpPr>
          <p:cNvPr id="5" name="Google Shape;362;p13">
            <a:extLst>
              <a:ext uri="{FF2B5EF4-FFF2-40B4-BE49-F238E27FC236}">
                <a16:creationId xmlns:a16="http://schemas.microsoft.com/office/drawing/2014/main" id="{3BD53946-C838-34C7-871F-C233298F3A3F}"/>
              </a:ext>
            </a:extLst>
          </p:cNvPr>
          <p:cNvCxnSpPr>
            <a:cxnSpLocks/>
          </p:cNvCxnSpPr>
          <p:nvPr/>
        </p:nvCxnSpPr>
        <p:spPr>
          <a:xfrm flipV="1">
            <a:off x="5678129" y="4737231"/>
            <a:ext cx="619432" cy="9694"/>
          </a:xfrm>
          <a:prstGeom prst="straightConnector1">
            <a:avLst/>
          </a:prstGeom>
          <a:noFill/>
          <a:ln w="28575" cap="flat" cmpd="sng">
            <a:solidFill>
              <a:srgbClr val="C00000"/>
            </a:solidFill>
            <a:prstDash val="solid"/>
            <a:round/>
            <a:headEnd type="none" w="sm" len="sm"/>
            <a:tailEnd type="none" w="sm" len="sm"/>
          </a:ln>
        </p:spPr>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23" name="Google Shape;423;p17"/>
          <p:cNvSpPr/>
          <p:nvPr/>
        </p:nvSpPr>
        <p:spPr>
          <a:xfrm>
            <a:off x="448732" y="3906178"/>
            <a:ext cx="8523303" cy="20083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lvl="0">
              <a:lnSpc>
                <a:spcPct val="150000"/>
              </a:lnSpc>
            </a:pPr>
            <a:r>
              <a:rPr lang="en-US" sz="2000" b="1" dirty="0">
                <a:solidFill>
                  <a:schemeClr val="dk1"/>
                </a:solidFill>
                <a:latin typeface="Times New Roman"/>
                <a:ea typeface="Times New Roman"/>
                <a:cs typeface="Times New Roman"/>
                <a:sym typeface="Times New Roman"/>
              </a:rPr>
              <a:t>P</a:t>
            </a:r>
            <a:r>
              <a:rPr lang="en-US" sz="2000" dirty="0">
                <a:solidFill>
                  <a:schemeClr val="dk1"/>
                </a:solidFill>
                <a:latin typeface="Times New Roman"/>
                <a:ea typeface="Times New Roman"/>
                <a:cs typeface="Times New Roman"/>
                <a:sym typeface="Times New Roman"/>
              </a:rPr>
              <a:t>. According to </a:t>
            </a:r>
            <a:r>
              <a:rPr lang="en-US" sz="2000" b="1" dirty="0" err="1">
                <a:solidFill>
                  <a:schemeClr val="dk1"/>
                </a:solidFill>
                <a:latin typeface="Times New Roman"/>
                <a:ea typeface="Times New Roman"/>
                <a:cs typeface="Times New Roman"/>
                <a:sym typeface="Times New Roman"/>
              </a:rPr>
              <a:t>Tuoitre</a:t>
            </a:r>
            <a:r>
              <a:rPr lang="en-US" sz="2000" b="1" dirty="0">
                <a:solidFill>
                  <a:schemeClr val="dk1"/>
                </a:solidFill>
                <a:latin typeface="Times New Roman"/>
                <a:ea typeface="Times New Roman"/>
                <a:cs typeface="Times New Roman"/>
                <a:sym typeface="Times New Roman"/>
              </a:rPr>
              <a:t> Online</a:t>
            </a: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Tô Vĩ Hoàn </a:t>
            </a:r>
            <a:r>
              <a:rPr lang="en-US" sz="2000" dirty="0">
                <a:solidFill>
                  <a:schemeClr val="dk1"/>
                </a:solidFill>
                <a:latin typeface="Times New Roman"/>
                <a:ea typeface="Times New Roman"/>
                <a:cs typeface="Times New Roman"/>
                <a:sym typeface="Times New Roman"/>
              </a:rPr>
              <a:t>was fined 7.5 million VND for his</a:t>
            </a:r>
            <a:r>
              <a:rPr lang="vi-VN" sz="2000"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fake news about </a:t>
            </a:r>
            <a:r>
              <a:rPr lang="en-US" sz="2000" dirty="0" err="1">
                <a:solidFill>
                  <a:schemeClr val="dk1"/>
                </a:solidFill>
                <a:latin typeface="Times New Roman"/>
                <a:ea typeface="Times New Roman"/>
                <a:cs typeface="Times New Roman"/>
                <a:sym typeface="Times New Roman"/>
              </a:rPr>
              <a:t>Vingroup</a:t>
            </a:r>
            <a:r>
              <a:rPr lang="en-US" sz="2000" dirty="0">
                <a:solidFill>
                  <a:schemeClr val="dk1"/>
                </a:solidFill>
                <a:latin typeface="Times New Roman"/>
                <a:ea typeface="Times New Roman"/>
                <a:cs typeface="Times New Roman"/>
                <a:sym typeface="Times New Roman"/>
              </a:rPr>
              <a:t> CEO.</a:t>
            </a:r>
            <a:r>
              <a:rPr lang="vi-VN" sz="2000" dirty="0">
                <a:solidFill>
                  <a:schemeClr val="dk1"/>
                </a:solidFill>
                <a:latin typeface="Times New Roman"/>
                <a:ea typeface="Times New Roman"/>
                <a:cs typeface="Times New Roman"/>
                <a:sym typeface="Times New Roman"/>
              </a:rPr>
              <a:t> </a:t>
            </a:r>
            <a:endParaRPr lang="en-US" sz="2000" dirty="0">
              <a:solidFill>
                <a:schemeClr val="dk1"/>
              </a:solidFill>
              <a:latin typeface="Times New Roman"/>
              <a:ea typeface="Times New Roman"/>
              <a:cs typeface="Times New Roman"/>
              <a:sym typeface="Times New Roman"/>
            </a:endParaRPr>
          </a:p>
          <a:p>
            <a:pPr lvl="0">
              <a:lnSpc>
                <a:spcPct val="150000"/>
              </a:lnSpc>
            </a:pPr>
            <a:r>
              <a:rPr lang="en-US" sz="2000" b="1" dirty="0">
                <a:solidFill>
                  <a:schemeClr val="dk1"/>
                </a:solidFill>
                <a:latin typeface="Times New Roman"/>
                <a:ea typeface="Times New Roman"/>
                <a:cs typeface="Times New Roman"/>
                <a:sym typeface="Times New Roman"/>
              </a:rPr>
              <a:t>C.</a:t>
            </a:r>
            <a:r>
              <a:rPr lang="en-US" sz="2000" dirty="0">
                <a:solidFill>
                  <a:schemeClr val="dk1"/>
                </a:solidFill>
                <a:latin typeface="Times New Roman"/>
                <a:ea typeface="Times New Roman"/>
                <a:cs typeface="Times New Roman"/>
                <a:sym typeface="Times New Roman"/>
              </a:rPr>
              <a:t> So, we should be careful about sources of news and should not share unverified news.  </a:t>
            </a:r>
            <a:endParaRPr dirty="0"/>
          </a:p>
        </p:txBody>
      </p:sp>
      <p:sp>
        <p:nvSpPr>
          <p:cNvPr id="425" name="Google Shape;425;p17"/>
          <p:cNvSpPr txBox="1"/>
          <p:nvPr/>
        </p:nvSpPr>
        <p:spPr>
          <a:xfrm>
            <a:off x="4347695" y="5924267"/>
            <a:ext cx="2381443"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strong or weak </a:t>
            </a:r>
            <a:endParaRPr sz="1600" b="1" dirty="0">
              <a:solidFill>
                <a:schemeClr val="dk1"/>
              </a:solidFill>
              <a:latin typeface="Arial"/>
              <a:ea typeface="Arial"/>
              <a:cs typeface="Arial"/>
              <a:sym typeface="Arial"/>
            </a:endParaRPr>
          </a:p>
        </p:txBody>
      </p:sp>
      <p:sp>
        <p:nvSpPr>
          <p:cNvPr id="426" name="Google Shape;426;p17"/>
          <p:cNvSpPr txBox="1"/>
          <p:nvPr/>
        </p:nvSpPr>
        <p:spPr>
          <a:xfrm>
            <a:off x="6590366" y="5933961"/>
            <a:ext cx="4114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cogent or </a:t>
            </a:r>
            <a:r>
              <a:rPr lang="en-US" sz="2000" b="1" dirty="0" err="1">
                <a:solidFill>
                  <a:schemeClr val="dk1"/>
                </a:solidFill>
                <a:latin typeface="Arial"/>
                <a:ea typeface="Arial"/>
                <a:cs typeface="Arial"/>
                <a:sym typeface="Arial"/>
              </a:rPr>
              <a:t>uncogent</a:t>
            </a:r>
            <a:r>
              <a:rPr lang="en-US" sz="20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1225DE4-40CB-1E62-63A9-A57930EF6C96}"/>
              </a:ext>
            </a:extLst>
          </p:cNvPr>
          <p:cNvPicPr>
            <a:picLocks noChangeAspect="1"/>
          </p:cNvPicPr>
          <p:nvPr/>
        </p:nvPicPr>
        <p:blipFill>
          <a:blip r:embed="rId3"/>
          <a:stretch>
            <a:fillRect/>
          </a:stretch>
        </p:blipFill>
        <p:spPr>
          <a:xfrm>
            <a:off x="274956" y="1136897"/>
            <a:ext cx="4573030" cy="2440738"/>
          </a:xfrm>
          <a:prstGeom prst="rect">
            <a:avLst/>
          </a:prstGeom>
        </p:spPr>
      </p:pic>
      <p:pic>
        <p:nvPicPr>
          <p:cNvPr id="5" name="Picture 4">
            <a:extLst>
              <a:ext uri="{FF2B5EF4-FFF2-40B4-BE49-F238E27FC236}">
                <a16:creationId xmlns:a16="http://schemas.microsoft.com/office/drawing/2014/main" id="{74DC3C64-8000-680D-F4FF-C9493E38A214}"/>
              </a:ext>
            </a:extLst>
          </p:cNvPr>
          <p:cNvPicPr>
            <a:picLocks noChangeAspect="1"/>
          </p:cNvPicPr>
          <p:nvPr/>
        </p:nvPicPr>
        <p:blipFill>
          <a:blip r:embed="rId4"/>
          <a:stretch>
            <a:fillRect/>
          </a:stretch>
        </p:blipFill>
        <p:spPr>
          <a:xfrm>
            <a:off x="4966203" y="1210092"/>
            <a:ext cx="3872996" cy="2400617"/>
          </a:xfrm>
          <a:prstGeom prst="rect">
            <a:avLst/>
          </a:prstGeom>
        </p:spPr>
      </p:pic>
      <p:cxnSp>
        <p:nvCxnSpPr>
          <p:cNvPr id="22" name="Google Shape;362;p13">
            <a:extLst>
              <a:ext uri="{FF2B5EF4-FFF2-40B4-BE49-F238E27FC236}">
                <a16:creationId xmlns:a16="http://schemas.microsoft.com/office/drawing/2014/main" id="{32910289-283F-1FF0-1752-37BF30C55C40}"/>
              </a:ext>
            </a:extLst>
          </p:cNvPr>
          <p:cNvCxnSpPr>
            <a:cxnSpLocks/>
          </p:cNvCxnSpPr>
          <p:nvPr/>
        </p:nvCxnSpPr>
        <p:spPr>
          <a:xfrm>
            <a:off x="4453247" y="6334079"/>
            <a:ext cx="789478" cy="0"/>
          </a:xfrm>
          <a:prstGeom prst="straightConnector1">
            <a:avLst/>
          </a:prstGeom>
          <a:noFill/>
          <a:ln w="28575" cap="flat" cmpd="sng">
            <a:solidFill>
              <a:srgbClr val="C00000"/>
            </a:solidFill>
            <a:prstDash val="solid"/>
            <a:round/>
            <a:headEnd type="none" w="sm" len="sm"/>
            <a:tailEnd type="none" w="sm" len="sm"/>
          </a:ln>
        </p:spPr>
      </p:cxnSp>
      <p:cxnSp>
        <p:nvCxnSpPr>
          <p:cNvPr id="24" name="Google Shape;362;p13">
            <a:extLst>
              <a:ext uri="{FF2B5EF4-FFF2-40B4-BE49-F238E27FC236}">
                <a16:creationId xmlns:a16="http://schemas.microsoft.com/office/drawing/2014/main" id="{1CD9C187-1EB4-0245-79D5-E1F342E81FC6}"/>
              </a:ext>
            </a:extLst>
          </p:cNvPr>
          <p:cNvCxnSpPr>
            <a:cxnSpLocks/>
          </p:cNvCxnSpPr>
          <p:nvPr/>
        </p:nvCxnSpPr>
        <p:spPr>
          <a:xfrm>
            <a:off x="6729138" y="6334079"/>
            <a:ext cx="789478" cy="0"/>
          </a:xfrm>
          <a:prstGeom prst="straightConnector1">
            <a:avLst/>
          </a:prstGeom>
          <a:noFill/>
          <a:ln w="28575" cap="flat" cmpd="sng">
            <a:solidFill>
              <a:srgbClr val="C00000"/>
            </a:solidFill>
            <a:prstDash val="solid"/>
            <a:round/>
            <a:headEnd type="none" w="sm" len="sm"/>
            <a:tailEnd type="none" w="sm" len="sm"/>
          </a:ln>
        </p:spPr>
      </p:cxnSp>
      <p:sp>
        <p:nvSpPr>
          <p:cNvPr id="2" name="Google Shape;403;p16">
            <a:extLst>
              <a:ext uri="{FF2B5EF4-FFF2-40B4-BE49-F238E27FC236}">
                <a16:creationId xmlns:a16="http://schemas.microsoft.com/office/drawing/2014/main" id="{6D586A72-8A5D-5485-D50B-767D1DB03746}"/>
              </a:ext>
            </a:extLst>
          </p:cNvPr>
          <p:cNvSpPr txBox="1"/>
          <p:nvPr/>
        </p:nvSpPr>
        <p:spPr>
          <a:xfrm>
            <a:off x="448732" y="622320"/>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the conclusion </a:t>
            </a:r>
            <a:endParaRPr/>
          </a:p>
        </p:txBody>
      </p:sp>
      <p:sp>
        <p:nvSpPr>
          <p:cNvPr id="4" name="Google Shape;404;p16">
            <a:extLst>
              <a:ext uri="{FF2B5EF4-FFF2-40B4-BE49-F238E27FC236}">
                <a16:creationId xmlns:a16="http://schemas.microsoft.com/office/drawing/2014/main" id="{2F2251AF-0839-037D-E62D-F12F6543439F}"/>
              </a:ext>
            </a:extLst>
          </p:cNvPr>
          <p:cNvSpPr txBox="1"/>
          <p:nvPr/>
        </p:nvSpPr>
        <p:spPr>
          <a:xfrm>
            <a:off x="448732" y="89972"/>
            <a:ext cx="8229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6" name="Oval 5">
            <a:extLst>
              <a:ext uri="{FF2B5EF4-FFF2-40B4-BE49-F238E27FC236}">
                <a16:creationId xmlns:a16="http://schemas.microsoft.com/office/drawing/2014/main" id="{5F2DA85F-CB7D-CB00-64B1-1A7622C2636D}"/>
              </a:ext>
            </a:extLst>
          </p:cNvPr>
          <p:cNvSpPr/>
          <p:nvPr/>
        </p:nvSpPr>
        <p:spPr>
          <a:xfrm>
            <a:off x="156739" y="1008666"/>
            <a:ext cx="1581948" cy="75070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8"/>
          <p:cNvSpPr txBox="1"/>
          <p:nvPr/>
        </p:nvSpPr>
        <p:spPr>
          <a:xfrm>
            <a:off x="464128" y="199135"/>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4. Causal argument </a:t>
            </a:r>
            <a:endParaRPr/>
          </a:p>
        </p:txBody>
      </p:sp>
      <p:sp>
        <p:nvSpPr>
          <p:cNvPr id="435" name="Google Shape;435;p18"/>
          <p:cNvSpPr/>
          <p:nvPr/>
        </p:nvSpPr>
        <p:spPr>
          <a:xfrm>
            <a:off x="1354282" y="1029203"/>
            <a:ext cx="7332518" cy="14218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My critical thinking students attend class and stay in Teams till the end of the lesson. Clearly, they like to learn Critical Thinking. </a:t>
            </a:r>
            <a:endParaRPr dirty="0"/>
          </a:p>
        </p:txBody>
      </p:sp>
      <p:sp>
        <p:nvSpPr>
          <p:cNvPr id="436" name="Google Shape;436;p18"/>
          <p:cNvSpPr/>
          <p:nvPr/>
        </p:nvSpPr>
        <p:spPr>
          <a:xfrm>
            <a:off x="1354282" y="2742647"/>
            <a:ext cx="7332518" cy="830956"/>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Honestly, we just log in Teams then play games in our laptop.</a:t>
            </a:r>
            <a:r>
              <a:rPr lang="en-US" sz="2000" dirty="0">
                <a:solidFill>
                  <a:schemeClr val="dk1"/>
                </a:solidFill>
                <a:latin typeface="Times New Roman"/>
                <a:ea typeface="Times New Roman"/>
                <a:cs typeface="Times New Roman"/>
                <a:sym typeface="Times New Roman"/>
              </a:rPr>
              <a:t>  </a:t>
            </a:r>
            <a:endParaRPr dirty="0"/>
          </a:p>
        </p:txBody>
      </p:sp>
      <p:pic>
        <p:nvPicPr>
          <p:cNvPr id="437" name="Google Shape;437;p18"/>
          <p:cNvPicPr preferRelativeResize="0"/>
          <p:nvPr/>
        </p:nvPicPr>
        <p:blipFill rotWithShape="1">
          <a:blip r:embed="rId3">
            <a:alphaModFix/>
          </a:blip>
          <a:srcRect/>
          <a:stretch/>
        </p:blipFill>
        <p:spPr>
          <a:xfrm>
            <a:off x="309866" y="2495253"/>
            <a:ext cx="629948" cy="975709"/>
          </a:xfrm>
          <a:prstGeom prst="rect">
            <a:avLst/>
          </a:prstGeom>
          <a:noFill/>
          <a:ln>
            <a:noFill/>
          </a:ln>
        </p:spPr>
      </p:pic>
      <p:sp>
        <p:nvSpPr>
          <p:cNvPr id="438" name="Google Shape;438;p18"/>
          <p:cNvSpPr/>
          <p:nvPr/>
        </p:nvSpPr>
        <p:spPr>
          <a:xfrm>
            <a:off x="4965123" y="2163066"/>
            <a:ext cx="152400" cy="268939"/>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18"/>
          <p:cNvSpPr/>
          <p:nvPr/>
        </p:nvSpPr>
        <p:spPr>
          <a:xfrm>
            <a:off x="1354282" y="4413055"/>
            <a:ext cx="7332518" cy="142188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My critical thinking students attend class and stay in Teams till the end of the lesson. So</a:t>
            </a:r>
            <a:r>
              <a:rPr lang="en-US" sz="2400" i="1" dirty="0">
                <a:solidFill>
                  <a:schemeClr val="dk1"/>
                </a:solidFill>
                <a:latin typeface="Times New Roman"/>
                <a:ea typeface="Times New Roman"/>
                <a:cs typeface="Times New Roman"/>
                <a:sym typeface="Times New Roman"/>
              </a:rPr>
              <a:t> I assume</a:t>
            </a:r>
            <a:r>
              <a:rPr lang="en-US" sz="2400" dirty="0">
                <a:solidFill>
                  <a:schemeClr val="dk1"/>
                </a:solidFill>
                <a:latin typeface="Times New Roman"/>
                <a:ea typeface="Times New Roman"/>
                <a:cs typeface="Times New Roman"/>
                <a:sym typeface="Times New Roman"/>
              </a:rPr>
              <a:t> they </a:t>
            </a:r>
            <a:r>
              <a:rPr lang="en-US" sz="2400" i="1" dirty="0">
                <a:solidFill>
                  <a:schemeClr val="dk1"/>
                </a:solidFill>
                <a:latin typeface="Times New Roman"/>
                <a:ea typeface="Times New Roman"/>
                <a:cs typeface="Times New Roman"/>
                <a:sym typeface="Times New Roman"/>
              </a:rPr>
              <a:t>possibly</a:t>
            </a:r>
            <a:r>
              <a:rPr lang="en-US" sz="2400" dirty="0">
                <a:solidFill>
                  <a:schemeClr val="dk1"/>
                </a:solidFill>
                <a:latin typeface="Times New Roman"/>
                <a:ea typeface="Times New Roman"/>
                <a:cs typeface="Times New Roman"/>
                <a:sym typeface="Times New Roman"/>
              </a:rPr>
              <a:t> like to learn Critical Thinking. </a:t>
            </a:r>
            <a:endParaRPr dirty="0"/>
          </a:p>
        </p:txBody>
      </p:sp>
      <p:sp>
        <p:nvSpPr>
          <p:cNvPr id="440" name="Google Shape;440;p18"/>
          <p:cNvSpPr/>
          <p:nvPr/>
        </p:nvSpPr>
        <p:spPr>
          <a:xfrm>
            <a:off x="4888923" y="3664200"/>
            <a:ext cx="152400" cy="268939"/>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1" name="Google Shape;441;p18"/>
          <p:cNvSpPr/>
          <p:nvPr/>
        </p:nvSpPr>
        <p:spPr>
          <a:xfrm>
            <a:off x="7543800" y="2166704"/>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pic>
        <p:nvPicPr>
          <p:cNvPr id="442" name="Google Shape;442;p18"/>
          <p:cNvPicPr preferRelativeResize="0"/>
          <p:nvPr/>
        </p:nvPicPr>
        <p:blipFill rotWithShape="1">
          <a:blip r:embed="rId4">
            <a:alphaModFix/>
          </a:blip>
          <a:srcRect/>
          <a:stretch/>
        </p:blipFill>
        <p:spPr>
          <a:xfrm>
            <a:off x="193834" y="4373305"/>
            <a:ext cx="745980" cy="1019565"/>
          </a:xfrm>
          <a:prstGeom prst="rect">
            <a:avLst/>
          </a:prstGeom>
          <a:noFill/>
          <a:ln>
            <a:noFill/>
          </a:ln>
        </p:spPr>
      </p:pic>
      <p:pic>
        <p:nvPicPr>
          <p:cNvPr id="443" name="Google Shape;443;p18"/>
          <p:cNvPicPr preferRelativeResize="0"/>
          <p:nvPr/>
        </p:nvPicPr>
        <p:blipFill rotWithShape="1">
          <a:blip r:embed="rId5">
            <a:alphaModFix/>
          </a:blip>
          <a:srcRect/>
          <a:stretch/>
        </p:blipFill>
        <p:spPr>
          <a:xfrm>
            <a:off x="-13645" y="960991"/>
            <a:ext cx="1276969" cy="1202075"/>
          </a:xfrm>
          <a:prstGeom prst="rect">
            <a:avLst/>
          </a:prstGeom>
          <a:noFill/>
          <a:ln>
            <a:noFill/>
          </a:ln>
        </p:spPr>
      </p:pic>
      <p:sp>
        <p:nvSpPr>
          <p:cNvPr id="444" name="Google Shape;444;p18"/>
          <p:cNvSpPr txBox="1"/>
          <p:nvPr/>
        </p:nvSpPr>
        <p:spPr>
          <a:xfrm>
            <a:off x="309866" y="5934711"/>
            <a:ext cx="8683336"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Tips: </a:t>
            </a:r>
            <a:r>
              <a:rPr lang="en-US" sz="1800" dirty="0">
                <a:solidFill>
                  <a:schemeClr val="dk1"/>
                </a:solidFill>
                <a:latin typeface="Arial"/>
                <a:ea typeface="Arial"/>
                <a:cs typeface="Arial"/>
                <a:sym typeface="Arial"/>
              </a:rPr>
              <a:t>When concluding from correlation, make sure to use appropriate induction indicators.</a:t>
            </a:r>
            <a:endParaRPr sz="1800" dirty="0">
              <a:solidFill>
                <a:schemeClr val="dk1"/>
              </a:solidFill>
              <a:latin typeface="Arial"/>
              <a:ea typeface="Arial"/>
              <a:cs typeface="Arial"/>
              <a:sym typeface="Arial"/>
            </a:endParaRPr>
          </a:p>
        </p:txBody>
      </p:sp>
      <p:sp>
        <p:nvSpPr>
          <p:cNvPr id="2" name="Google Shape;441;p18">
            <a:extLst>
              <a:ext uri="{FF2B5EF4-FFF2-40B4-BE49-F238E27FC236}">
                <a16:creationId xmlns:a16="http://schemas.microsoft.com/office/drawing/2014/main" id="{73903F9B-BD3B-620D-D483-B35971F4FCA4}"/>
              </a:ext>
            </a:extLst>
          </p:cNvPr>
          <p:cNvSpPr/>
          <p:nvPr/>
        </p:nvSpPr>
        <p:spPr>
          <a:xfrm>
            <a:off x="7543800" y="537494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strong</a:t>
            </a:r>
            <a:endParaRPr dirty="0"/>
          </a:p>
        </p:txBody>
      </p:sp>
      <p:sp>
        <p:nvSpPr>
          <p:cNvPr id="3" name="Oval 2">
            <a:extLst>
              <a:ext uri="{FF2B5EF4-FFF2-40B4-BE49-F238E27FC236}">
                <a16:creationId xmlns:a16="http://schemas.microsoft.com/office/drawing/2014/main" id="{DD9F8535-5502-E1A8-66B1-8F1D55316B0E}"/>
              </a:ext>
            </a:extLst>
          </p:cNvPr>
          <p:cNvSpPr/>
          <p:nvPr/>
        </p:nvSpPr>
        <p:spPr>
          <a:xfrm>
            <a:off x="5342164" y="1401181"/>
            <a:ext cx="1064240" cy="750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72948"/>
            <a:ext cx="4495800" cy="533400"/>
          </a:xfrm>
        </p:spPr>
        <p:txBody>
          <a:bodyPr/>
          <a:lstStyle/>
          <a:p>
            <a:r>
              <a:rPr lang="en-US" sz="3200" i="0" dirty="0"/>
              <a:t>Lengthy answer</a:t>
            </a:r>
          </a:p>
        </p:txBody>
      </p:sp>
      <p:sp>
        <p:nvSpPr>
          <p:cNvPr id="6" name="TextBox 5"/>
          <p:cNvSpPr txBox="1"/>
          <p:nvPr/>
        </p:nvSpPr>
        <p:spPr>
          <a:xfrm>
            <a:off x="176981" y="720213"/>
            <a:ext cx="8305800" cy="800219"/>
          </a:xfrm>
          <a:prstGeom prst="rect">
            <a:avLst/>
          </a:prstGeom>
          <a:noFill/>
        </p:spPr>
        <p:txBody>
          <a:bodyPr wrap="square" rtlCol="0">
            <a:spAutoFit/>
          </a:bodyPr>
          <a:lstStyle/>
          <a:p>
            <a:r>
              <a:rPr lang="en-US" sz="1600" dirty="0"/>
              <a:t>Present the most efficient way to find the answer. Which reasoning pattern do you apply? </a:t>
            </a:r>
          </a:p>
          <a:p>
            <a:endParaRPr lang="en-US" sz="1600" dirty="0"/>
          </a:p>
          <a:p>
            <a:endParaRPr lang="en-US" b="1" dirty="0"/>
          </a:p>
        </p:txBody>
      </p:sp>
      <p:sp>
        <p:nvSpPr>
          <p:cNvPr id="3" name="Text Box 2"/>
          <p:cNvSpPr txBox="1"/>
          <p:nvPr/>
        </p:nvSpPr>
        <p:spPr>
          <a:xfrm>
            <a:off x="176981" y="1248697"/>
            <a:ext cx="8474259" cy="5078313"/>
          </a:xfrm>
          <a:prstGeom prst="rect">
            <a:avLst/>
          </a:prstGeom>
          <a:noFill/>
        </p:spPr>
        <p:txBody>
          <a:bodyPr wrap="square" rtlCol="0" anchor="t">
            <a:spAutoFit/>
          </a:bodyPr>
          <a:lstStyle/>
          <a:p>
            <a:r>
              <a:rPr lang="en-US" sz="1800" dirty="0"/>
              <a:t>The total price of Pfizer and Moderna vaccine is $32</a:t>
            </a:r>
          </a:p>
          <a:p>
            <a:r>
              <a:rPr lang="en-US" sz="1800" dirty="0"/>
              <a:t>The total price of Moderna and AstraZeneca vaccine is $22</a:t>
            </a:r>
          </a:p>
          <a:p>
            <a:r>
              <a:rPr lang="en-US" sz="1800" dirty="0"/>
              <a:t>The total price of Pfizer and AstraZeneca vaccine is $18</a:t>
            </a:r>
          </a:p>
          <a:p>
            <a:endParaRPr lang="en-US" sz="1800" dirty="0"/>
          </a:p>
          <a:p>
            <a:r>
              <a:rPr lang="en-US" sz="1800" dirty="0"/>
              <a:t> x: the price of Pfizer</a:t>
            </a:r>
          </a:p>
          <a:p>
            <a:r>
              <a:rPr lang="en-US" sz="1800" dirty="0"/>
              <a:t> y: the price of Moderna</a:t>
            </a:r>
          </a:p>
          <a:p>
            <a:r>
              <a:rPr lang="en-US" sz="1800" dirty="0"/>
              <a:t> z: the price of AstraZeneca</a:t>
            </a:r>
          </a:p>
          <a:p>
            <a:endParaRPr lang="en-US" sz="1800" dirty="0"/>
          </a:p>
          <a:p>
            <a:r>
              <a:rPr lang="en-US" sz="1800" dirty="0"/>
              <a:t> x + y = 32</a:t>
            </a:r>
          </a:p>
          <a:p>
            <a:r>
              <a:rPr lang="en-US" sz="1800" dirty="0"/>
              <a:t> y + z = 22</a:t>
            </a:r>
          </a:p>
          <a:p>
            <a:r>
              <a:rPr lang="en-US" sz="1800" dirty="0"/>
              <a:t> x + z = 18</a:t>
            </a:r>
          </a:p>
          <a:p>
            <a:r>
              <a:rPr lang="en-US" sz="1800" dirty="0"/>
              <a:t> =&gt; x= 14, y= 18, z= 4</a:t>
            </a:r>
          </a:p>
          <a:p>
            <a:endParaRPr lang="en-US" sz="1800" dirty="0"/>
          </a:p>
          <a:p>
            <a:r>
              <a:rPr lang="en-US" sz="1800" dirty="0"/>
              <a:t>Therefore, the price of Pfizer, Moderna and AstraZeneca respectively are $14, $18 and $4</a:t>
            </a:r>
          </a:p>
          <a:p>
            <a:r>
              <a:rPr lang="en-US" sz="1800" dirty="0"/>
              <a:t>The total price of 3 kinds of vaccine is: x + y + z = </a:t>
            </a:r>
            <a:r>
              <a:rPr lang="en-US" sz="1800" dirty="0">
                <a:highlight>
                  <a:srgbClr val="FFFF00"/>
                </a:highlight>
              </a:rPr>
              <a:t>$36</a:t>
            </a:r>
          </a:p>
          <a:p>
            <a:r>
              <a:rPr lang="en-US" sz="1800" dirty="0"/>
              <a:t>Reasoning pattern: </a:t>
            </a:r>
            <a:r>
              <a:rPr lang="en-US" sz="1800" b="1" dirty="0"/>
              <a:t>Deductive pattern</a:t>
            </a:r>
          </a:p>
          <a:p>
            <a:r>
              <a:rPr lang="en-US" sz="1800" dirty="0"/>
              <a:t>Type of argument: </a:t>
            </a:r>
            <a:r>
              <a:rPr lang="en-US" sz="1800" b="1" dirty="0"/>
              <a:t>Argument based on Mathematics</a:t>
            </a:r>
            <a:endParaRPr lang="en-US"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9"/>
          <p:cNvSpPr txBox="1"/>
          <p:nvPr/>
        </p:nvSpPr>
        <p:spPr>
          <a:xfrm>
            <a:off x="457200" y="97334"/>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5. Statistical argument </a:t>
            </a:r>
            <a:endParaRPr/>
          </a:p>
        </p:txBody>
      </p:sp>
      <p:sp>
        <p:nvSpPr>
          <p:cNvPr id="452" name="Google Shape;452;p19"/>
          <p:cNvSpPr/>
          <p:nvPr/>
        </p:nvSpPr>
        <p:spPr>
          <a:xfrm>
            <a:off x="304800" y="685800"/>
            <a:ext cx="8382000" cy="15326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dirty="0">
                <a:solidFill>
                  <a:schemeClr val="dk1"/>
                </a:solidFill>
                <a:latin typeface="Times New Roman"/>
                <a:ea typeface="Times New Roman"/>
                <a:cs typeface="Times New Roman"/>
                <a:sym typeface="Times New Roman"/>
              </a:rPr>
              <a:t>Last year only </a:t>
            </a:r>
            <a:r>
              <a:rPr lang="en-US" sz="2400" dirty="0">
                <a:solidFill>
                  <a:srgbClr val="C00000"/>
                </a:solidFill>
                <a:latin typeface="Times New Roman"/>
                <a:ea typeface="Times New Roman"/>
                <a:cs typeface="Times New Roman"/>
                <a:sym typeface="Times New Roman"/>
              </a:rPr>
              <a:t>60%</a:t>
            </a:r>
            <a:r>
              <a:rPr lang="en-US" sz="2400" dirty="0">
                <a:solidFill>
                  <a:schemeClr val="dk1"/>
                </a:solidFill>
                <a:latin typeface="Times New Roman"/>
                <a:ea typeface="Times New Roman"/>
                <a:cs typeface="Times New Roman"/>
                <a:sym typeface="Times New Roman"/>
              </a:rPr>
              <a:t> of the students at IU registered Critical Thinking. This year, </a:t>
            </a:r>
            <a:r>
              <a:rPr lang="en-US" sz="2400" dirty="0">
                <a:solidFill>
                  <a:srgbClr val="C00000"/>
                </a:solidFill>
                <a:latin typeface="Times New Roman"/>
                <a:ea typeface="Times New Roman"/>
                <a:cs typeface="Times New Roman"/>
                <a:sym typeface="Times New Roman"/>
              </a:rPr>
              <a:t>80%</a:t>
            </a:r>
            <a:r>
              <a:rPr lang="en-US" sz="2400" dirty="0">
                <a:solidFill>
                  <a:schemeClr val="dk1"/>
                </a:solidFill>
                <a:latin typeface="Times New Roman"/>
                <a:ea typeface="Times New Roman"/>
                <a:cs typeface="Times New Roman"/>
                <a:sym typeface="Times New Roman"/>
              </a:rPr>
              <a:t> of IU students registered this course. Clearly, there are </a:t>
            </a:r>
            <a:r>
              <a:rPr lang="en-US" sz="2400" dirty="0">
                <a:solidFill>
                  <a:srgbClr val="C00000"/>
                </a:solidFill>
                <a:latin typeface="Times New Roman"/>
                <a:cs typeface="Times New Roman"/>
                <a:sym typeface="Times New Roman"/>
              </a:rPr>
              <a:t>more </a:t>
            </a:r>
            <a:r>
              <a:rPr lang="en-US" sz="2400" dirty="0">
                <a:solidFill>
                  <a:schemeClr val="dk1"/>
                </a:solidFill>
                <a:latin typeface="Times New Roman"/>
                <a:cs typeface="Times New Roman"/>
                <a:sym typeface="Times New Roman"/>
              </a:rPr>
              <a:t>Critical Thinking students </a:t>
            </a:r>
            <a:r>
              <a:rPr lang="en-US" sz="2400" dirty="0">
                <a:solidFill>
                  <a:schemeClr val="dk1"/>
                </a:solidFill>
                <a:latin typeface="Times New Roman"/>
                <a:ea typeface="Times New Roman"/>
                <a:cs typeface="Times New Roman"/>
                <a:sym typeface="Times New Roman"/>
              </a:rPr>
              <a:t>at IU this year.</a:t>
            </a:r>
            <a:endParaRPr dirty="0"/>
          </a:p>
        </p:txBody>
      </p:sp>
      <p:sp>
        <p:nvSpPr>
          <p:cNvPr id="453" name="Google Shape;453;p19"/>
          <p:cNvSpPr/>
          <p:nvPr/>
        </p:nvSpPr>
        <p:spPr>
          <a:xfrm>
            <a:off x="304800" y="2634546"/>
            <a:ext cx="8382000" cy="105255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dirty="0">
                <a:solidFill>
                  <a:schemeClr val="dk1"/>
                </a:solidFill>
                <a:latin typeface="Times New Roman"/>
                <a:ea typeface="Times New Roman"/>
                <a:cs typeface="Times New Roman"/>
                <a:sym typeface="Times New Roman"/>
              </a:rPr>
              <a:t>If there were 800 total students last year (60% of 800 = </a:t>
            </a:r>
            <a:r>
              <a:rPr lang="en-US" sz="2400" b="1" dirty="0">
                <a:solidFill>
                  <a:schemeClr val="dk1"/>
                </a:solidFill>
                <a:latin typeface="Times New Roman"/>
                <a:ea typeface="Times New Roman"/>
                <a:cs typeface="Times New Roman"/>
                <a:sym typeface="Times New Roman"/>
              </a:rPr>
              <a:t>480</a:t>
            </a:r>
            <a:r>
              <a:rPr lang="en-US" sz="2400" dirty="0">
                <a:solidFill>
                  <a:schemeClr val="dk1"/>
                </a:solidFill>
                <a:latin typeface="Times New Roman"/>
                <a:ea typeface="Times New Roman"/>
                <a:cs typeface="Times New Roman"/>
                <a:sym typeface="Times New Roman"/>
              </a:rPr>
              <a:t>). If there are only 500 students this year, then 80% of 500 is just </a:t>
            </a:r>
            <a:r>
              <a:rPr lang="en-US" sz="2400" b="1" dirty="0">
                <a:solidFill>
                  <a:schemeClr val="dk1"/>
                </a:solidFill>
                <a:latin typeface="Times New Roman"/>
                <a:ea typeface="Times New Roman"/>
                <a:cs typeface="Times New Roman"/>
                <a:sym typeface="Times New Roman"/>
              </a:rPr>
              <a:t>400</a:t>
            </a:r>
            <a:r>
              <a:rPr lang="en-US" sz="2400" dirty="0">
                <a:solidFill>
                  <a:schemeClr val="dk1"/>
                </a:solidFill>
                <a:latin typeface="Times New Roman"/>
                <a:ea typeface="Times New Roman"/>
                <a:cs typeface="Times New Roman"/>
                <a:sym typeface="Times New Roman"/>
              </a:rPr>
              <a:t>.</a:t>
            </a:r>
            <a:endParaRPr dirty="0"/>
          </a:p>
        </p:txBody>
      </p:sp>
      <p:sp>
        <p:nvSpPr>
          <p:cNvPr id="454" name="Google Shape;454;p19"/>
          <p:cNvSpPr/>
          <p:nvPr/>
        </p:nvSpPr>
        <p:spPr>
          <a:xfrm>
            <a:off x="4151616" y="2226473"/>
            <a:ext cx="344184" cy="35986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19"/>
          <p:cNvSpPr txBox="1"/>
          <p:nvPr/>
        </p:nvSpPr>
        <p:spPr>
          <a:xfrm>
            <a:off x="5523215" y="2132684"/>
            <a:ext cx="1143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rPr>
              <a:t>w</a:t>
            </a:r>
            <a:r>
              <a:rPr lang="en-US" sz="2400" b="1" dirty="0">
                <a:solidFill>
                  <a:schemeClr val="dk1"/>
                </a:solidFill>
                <a:latin typeface="Arial"/>
                <a:ea typeface="Arial"/>
                <a:cs typeface="Arial"/>
                <a:sym typeface="Arial"/>
              </a:rPr>
              <a:t>eak </a:t>
            </a:r>
            <a:endParaRPr sz="1800" b="1" dirty="0">
              <a:solidFill>
                <a:schemeClr val="dk1"/>
              </a:solidFill>
              <a:latin typeface="Arial"/>
              <a:ea typeface="Arial"/>
              <a:cs typeface="Arial"/>
              <a:sym typeface="Arial"/>
            </a:endParaRPr>
          </a:p>
        </p:txBody>
      </p:sp>
      <p:sp>
        <p:nvSpPr>
          <p:cNvPr id="456" name="Google Shape;456;p19"/>
          <p:cNvSpPr txBox="1"/>
          <p:nvPr/>
        </p:nvSpPr>
        <p:spPr>
          <a:xfrm>
            <a:off x="187503" y="6172200"/>
            <a:ext cx="8674813" cy="75709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800" b="1" dirty="0">
                <a:solidFill>
                  <a:schemeClr val="dk1"/>
                </a:solidFill>
                <a:latin typeface="Arial"/>
                <a:ea typeface="Arial"/>
                <a:cs typeface="Arial"/>
                <a:sym typeface="Arial"/>
              </a:rPr>
              <a:t>Tip: </a:t>
            </a:r>
            <a:r>
              <a:rPr lang="en-US" sz="1800" dirty="0">
                <a:solidFill>
                  <a:schemeClr val="dk1"/>
                </a:solidFill>
                <a:latin typeface="Arial"/>
                <a:ea typeface="Arial"/>
                <a:cs typeface="Arial"/>
                <a:sym typeface="Arial"/>
              </a:rPr>
              <a:t>The subject of the premise(s) (</a:t>
            </a:r>
            <a:r>
              <a:rPr lang="en-US" sz="1800" b="1" dirty="0">
                <a:solidFill>
                  <a:schemeClr val="dk1"/>
                </a:solidFill>
                <a:latin typeface="Arial"/>
                <a:ea typeface="Arial"/>
                <a:cs typeface="Arial"/>
                <a:sym typeface="Arial"/>
              </a:rPr>
              <a:t>reference class</a:t>
            </a:r>
            <a:r>
              <a:rPr lang="en-US" sz="1800" dirty="0">
                <a:solidFill>
                  <a:schemeClr val="dk1"/>
                </a:solidFill>
                <a:latin typeface="Arial"/>
                <a:ea typeface="Arial"/>
                <a:cs typeface="Arial"/>
                <a:sym typeface="Arial"/>
              </a:rPr>
              <a:t>) should be as much like the subject of the conclusion as possible.</a:t>
            </a:r>
            <a:endParaRPr sz="1200" dirty="0"/>
          </a:p>
        </p:txBody>
      </p:sp>
      <p:sp>
        <p:nvSpPr>
          <p:cNvPr id="2" name="Google Shape;453;p19">
            <a:extLst>
              <a:ext uri="{FF2B5EF4-FFF2-40B4-BE49-F238E27FC236}">
                <a16:creationId xmlns:a16="http://schemas.microsoft.com/office/drawing/2014/main" id="{E0BA4E4C-AD25-3768-CEDF-403CEAB86E54}"/>
              </a:ext>
            </a:extLst>
          </p:cNvPr>
          <p:cNvSpPr/>
          <p:nvPr/>
        </p:nvSpPr>
        <p:spPr>
          <a:xfrm>
            <a:off x="333910" y="4103160"/>
            <a:ext cx="8382000" cy="201281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lvl="0">
              <a:lnSpc>
                <a:spcPct val="130000"/>
              </a:lnSpc>
            </a:pPr>
            <a:r>
              <a:rPr lang="en-US" sz="2400" dirty="0">
                <a:solidFill>
                  <a:schemeClr val="dk1"/>
                </a:solidFill>
                <a:latin typeface="Times New Roman"/>
                <a:ea typeface="Times New Roman"/>
                <a:cs typeface="Times New Roman"/>
                <a:sym typeface="Times New Roman"/>
              </a:rPr>
              <a:t>Last year only </a:t>
            </a:r>
            <a:r>
              <a:rPr lang="en-US" sz="2400" dirty="0">
                <a:solidFill>
                  <a:srgbClr val="C00000"/>
                </a:solidFill>
                <a:latin typeface="Times New Roman"/>
                <a:ea typeface="Times New Roman"/>
                <a:cs typeface="Times New Roman"/>
                <a:sym typeface="Times New Roman"/>
              </a:rPr>
              <a:t>60%</a:t>
            </a:r>
            <a:r>
              <a:rPr lang="en-US" sz="2400" dirty="0">
                <a:solidFill>
                  <a:schemeClr val="dk1"/>
                </a:solidFill>
                <a:latin typeface="Times New Roman"/>
                <a:ea typeface="Times New Roman"/>
                <a:cs typeface="Times New Roman"/>
                <a:sym typeface="Times New Roman"/>
              </a:rPr>
              <a:t> of the students at IU registered Critical Thinking. This year, </a:t>
            </a:r>
            <a:r>
              <a:rPr lang="en-US" sz="2400" dirty="0">
                <a:solidFill>
                  <a:srgbClr val="C00000"/>
                </a:solidFill>
                <a:latin typeface="Times New Roman"/>
                <a:ea typeface="Times New Roman"/>
                <a:cs typeface="Times New Roman"/>
                <a:sym typeface="Times New Roman"/>
              </a:rPr>
              <a:t>80%</a:t>
            </a:r>
            <a:r>
              <a:rPr lang="en-US" sz="2400" dirty="0">
                <a:solidFill>
                  <a:schemeClr val="dk1"/>
                </a:solidFill>
                <a:latin typeface="Times New Roman"/>
                <a:ea typeface="Times New Roman"/>
                <a:cs typeface="Times New Roman"/>
                <a:sym typeface="Times New Roman"/>
              </a:rPr>
              <a:t> of IU students registered this course. So, </a:t>
            </a:r>
            <a:r>
              <a:rPr lang="en-US" sz="2400" i="1" dirty="0">
                <a:solidFill>
                  <a:schemeClr val="dk1"/>
                </a:solidFill>
                <a:latin typeface="Times New Roman"/>
                <a:ea typeface="Times New Roman"/>
                <a:cs typeface="Times New Roman"/>
                <a:sym typeface="Times New Roman"/>
              </a:rPr>
              <a:t>it can be assumed that </a:t>
            </a:r>
            <a:r>
              <a:rPr lang="en-US" sz="2400" dirty="0">
                <a:solidFill>
                  <a:schemeClr val="dk1"/>
                </a:solidFill>
                <a:latin typeface="Times New Roman"/>
                <a:ea typeface="Times New Roman"/>
                <a:cs typeface="Times New Roman"/>
                <a:sym typeface="Times New Roman"/>
              </a:rPr>
              <a:t>there are more </a:t>
            </a:r>
            <a:r>
              <a:rPr lang="en-US" sz="2400" dirty="0">
                <a:solidFill>
                  <a:schemeClr val="dk1"/>
                </a:solidFill>
                <a:latin typeface="Times New Roman"/>
                <a:cs typeface="Times New Roman"/>
                <a:sym typeface="Times New Roman"/>
              </a:rPr>
              <a:t>Critical Thinking students at IU this year.</a:t>
            </a:r>
            <a:endParaRPr lang="en-US" sz="2400" dirty="0">
              <a:solidFill>
                <a:schemeClr val="dk1"/>
              </a:solidFill>
              <a:latin typeface="Times New Roman"/>
              <a:cs typeface="Times New Roman"/>
            </a:endParaRPr>
          </a:p>
        </p:txBody>
      </p:sp>
      <p:sp>
        <p:nvSpPr>
          <p:cNvPr id="3" name="Google Shape;454;p19">
            <a:extLst>
              <a:ext uri="{FF2B5EF4-FFF2-40B4-BE49-F238E27FC236}">
                <a16:creationId xmlns:a16="http://schemas.microsoft.com/office/drawing/2014/main" id="{385DE226-6CB6-3E47-A3C6-49E505C2CF70}"/>
              </a:ext>
            </a:extLst>
          </p:cNvPr>
          <p:cNvSpPr/>
          <p:nvPr/>
        </p:nvSpPr>
        <p:spPr>
          <a:xfrm>
            <a:off x="4180726" y="3695087"/>
            <a:ext cx="344184" cy="35986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455;p19">
            <a:extLst>
              <a:ext uri="{FF2B5EF4-FFF2-40B4-BE49-F238E27FC236}">
                <a16:creationId xmlns:a16="http://schemas.microsoft.com/office/drawing/2014/main" id="{78CB6FA9-C70B-B5DA-D4D0-4CD6C67CC7B6}"/>
              </a:ext>
            </a:extLst>
          </p:cNvPr>
          <p:cNvSpPr txBox="1"/>
          <p:nvPr/>
        </p:nvSpPr>
        <p:spPr>
          <a:xfrm>
            <a:off x="5601873" y="5729580"/>
            <a:ext cx="1143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valid </a:t>
            </a:r>
            <a:endParaRPr sz="1800" b="1" dirty="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54" grpId="0" animBg="1"/>
      <p:bldP spid="455" grpId="0"/>
      <p:bldP spid="456" grpId="0"/>
      <p:bldP spid="2" grpId="0" animBg="1"/>
      <p:bldP spid="3"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0"/>
          <p:cNvSpPr txBox="1"/>
          <p:nvPr/>
        </p:nvSpPr>
        <p:spPr>
          <a:xfrm>
            <a:off x="266700" y="170797"/>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2"/>
                </a:solidFill>
                <a:latin typeface="Lucida Sans"/>
                <a:ea typeface="Lucida Sans"/>
                <a:cs typeface="Lucida Sans"/>
                <a:sym typeface="Lucida Sans"/>
              </a:rPr>
              <a:t>6. Analogy argument </a:t>
            </a:r>
            <a:endParaRPr dirty="0"/>
          </a:p>
        </p:txBody>
      </p:sp>
      <p:sp>
        <p:nvSpPr>
          <p:cNvPr id="464" name="Google Shape;464;p20"/>
          <p:cNvSpPr txBox="1"/>
          <p:nvPr/>
        </p:nvSpPr>
        <p:spPr>
          <a:xfrm>
            <a:off x="140155" y="6192349"/>
            <a:ext cx="8458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relevant similarities.  </a:t>
            </a:r>
            <a:endParaRPr sz="1600"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7A444F40-5980-9175-049C-4FA389CA160E}"/>
              </a:ext>
            </a:extLst>
          </p:cNvPr>
          <p:cNvSpPr txBox="1"/>
          <p:nvPr/>
        </p:nvSpPr>
        <p:spPr>
          <a:xfrm>
            <a:off x="254455" y="962703"/>
            <a:ext cx="8229600" cy="1685846"/>
          </a:xfrm>
          <a:prstGeom prst="rect">
            <a:avLst/>
          </a:prstGeom>
          <a:noFill/>
        </p:spPr>
        <p:txBody>
          <a:bodyPr wrap="square" rtlCol="0">
            <a:spAutoFit/>
          </a:bodyPr>
          <a:lstStyle/>
          <a:p>
            <a:pPr>
              <a:lnSpc>
                <a:spcPct val="150000"/>
              </a:lnSpc>
            </a:pPr>
            <a:r>
              <a:rPr lang="en-US" sz="2400" b="1" dirty="0"/>
              <a:t>P1</a:t>
            </a:r>
            <a:r>
              <a:rPr lang="en-US" sz="2400" dirty="0"/>
              <a:t>. RMIT Vietnam teaches in English, offers a variety of programs in technology, design, and enterprise, and it is a global university. </a:t>
            </a:r>
          </a:p>
        </p:txBody>
      </p:sp>
      <p:sp>
        <p:nvSpPr>
          <p:cNvPr id="5" name="TextBox 4">
            <a:extLst>
              <a:ext uri="{FF2B5EF4-FFF2-40B4-BE49-F238E27FC236}">
                <a16:creationId xmlns:a16="http://schemas.microsoft.com/office/drawing/2014/main" id="{154E7EE3-004D-316D-1CCA-58636F28EC87}"/>
              </a:ext>
            </a:extLst>
          </p:cNvPr>
          <p:cNvSpPr txBox="1"/>
          <p:nvPr/>
        </p:nvSpPr>
        <p:spPr>
          <a:xfrm>
            <a:off x="254455" y="2857981"/>
            <a:ext cx="8229600" cy="1685846"/>
          </a:xfrm>
          <a:prstGeom prst="rect">
            <a:avLst/>
          </a:prstGeom>
          <a:noFill/>
        </p:spPr>
        <p:txBody>
          <a:bodyPr wrap="square" rtlCol="0">
            <a:spAutoFit/>
          </a:bodyPr>
          <a:lstStyle/>
          <a:p>
            <a:pPr>
              <a:lnSpc>
                <a:spcPct val="150000"/>
              </a:lnSpc>
            </a:pPr>
            <a:r>
              <a:rPr lang="en-US" sz="2400" b="1" dirty="0"/>
              <a:t>P2.</a:t>
            </a:r>
            <a:r>
              <a:rPr lang="en-US" sz="2400" dirty="0"/>
              <a:t> VNU-HCM IU teaches in English, offers a variety of programs in science, engineering, economics, and language, and it is a public university. </a:t>
            </a:r>
          </a:p>
        </p:txBody>
      </p:sp>
      <p:sp>
        <p:nvSpPr>
          <p:cNvPr id="6" name="TextBox 5">
            <a:extLst>
              <a:ext uri="{FF2B5EF4-FFF2-40B4-BE49-F238E27FC236}">
                <a16:creationId xmlns:a16="http://schemas.microsoft.com/office/drawing/2014/main" id="{EF3AAB4D-8F84-995B-90A6-A1D082624233}"/>
              </a:ext>
            </a:extLst>
          </p:cNvPr>
          <p:cNvSpPr txBox="1"/>
          <p:nvPr/>
        </p:nvSpPr>
        <p:spPr>
          <a:xfrm>
            <a:off x="254455" y="4687124"/>
            <a:ext cx="8229600" cy="1131848"/>
          </a:xfrm>
          <a:prstGeom prst="rect">
            <a:avLst/>
          </a:prstGeom>
          <a:noFill/>
        </p:spPr>
        <p:txBody>
          <a:bodyPr wrap="square" rtlCol="0">
            <a:spAutoFit/>
          </a:bodyPr>
          <a:lstStyle/>
          <a:p>
            <a:pPr>
              <a:lnSpc>
                <a:spcPct val="150000"/>
              </a:lnSpc>
            </a:pPr>
            <a:r>
              <a:rPr lang="en-US" sz="2400" b="1" dirty="0"/>
              <a:t>C.</a:t>
            </a:r>
            <a:r>
              <a:rPr lang="en-US" sz="2400" dirty="0"/>
              <a:t> So, </a:t>
            </a:r>
            <a:r>
              <a:rPr lang="en-US" sz="2400" i="1" dirty="0"/>
              <a:t>it can be assumed that </a:t>
            </a:r>
            <a:r>
              <a:rPr lang="en-US" sz="2400" dirty="0"/>
              <a:t>RMIT Vietnam and VNU-HCM IU are of different/same models. </a:t>
            </a:r>
          </a:p>
        </p:txBody>
      </p:sp>
      <p:cxnSp>
        <p:nvCxnSpPr>
          <p:cNvPr id="7" name="Google Shape;362;p13">
            <a:extLst>
              <a:ext uri="{FF2B5EF4-FFF2-40B4-BE49-F238E27FC236}">
                <a16:creationId xmlns:a16="http://schemas.microsoft.com/office/drawing/2014/main" id="{C993A130-B03D-4D75-0A64-D63C391111C9}"/>
              </a:ext>
            </a:extLst>
          </p:cNvPr>
          <p:cNvCxnSpPr>
            <a:cxnSpLocks/>
          </p:cNvCxnSpPr>
          <p:nvPr/>
        </p:nvCxnSpPr>
        <p:spPr>
          <a:xfrm>
            <a:off x="2370064" y="5747053"/>
            <a:ext cx="1112875" cy="0"/>
          </a:xfrm>
          <a:prstGeom prst="straightConnector1">
            <a:avLst/>
          </a:prstGeom>
          <a:noFill/>
          <a:ln w="28575" cap="flat" cmpd="sng">
            <a:solidFill>
              <a:srgbClr val="C00000"/>
            </a:solidFill>
            <a:prstDash val="solid"/>
            <a:round/>
            <a:headEnd type="none" w="sm" len="sm"/>
            <a:tailEnd type="none" w="sm" len="sm"/>
          </a:ln>
        </p:spPr>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1"/>
          <p:cNvSpPr txBox="1"/>
          <p:nvPr/>
        </p:nvSpPr>
        <p:spPr>
          <a:xfrm>
            <a:off x="457200" y="274638"/>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Another analogy argument </a:t>
            </a:r>
            <a:endParaRPr/>
          </a:p>
        </p:txBody>
      </p:sp>
      <p:sp>
        <p:nvSpPr>
          <p:cNvPr id="481" name="Google Shape;481;p21"/>
          <p:cNvSpPr/>
          <p:nvPr/>
        </p:nvSpPr>
        <p:spPr>
          <a:xfrm>
            <a:off x="2438400" y="1409018"/>
            <a:ext cx="6629400" cy="262052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None/>
            </a:pPr>
            <a:r>
              <a:rPr lang="en-US" sz="2400">
                <a:solidFill>
                  <a:schemeClr val="dk1"/>
                </a:solidFill>
                <a:latin typeface="Times New Roman"/>
                <a:ea typeface="Times New Roman"/>
                <a:cs typeface="Times New Roman"/>
                <a:sym typeface="Times New Roman"/>
              </a:rPr>
              <a:t>Britt, 20 years old, got infected with the Covid-19 and he was tested negative after 20 days of home quarantine. Brown is also 20 years old and just got infected with the Covid-19. So Brown should stay home for a 20-day quarantine, too.   </a:t>
            </a:r>
            <a:endParaRPr/>
          </a:p>
        </p:txBody>
      </p:sp>
      <p:sp>
        <p:nvSpPr>
          <p:cNvPr id="482" name="Google Shape;482;p21"/>
          <p:cNvSpPr txBox="1"/>
          <p:nvPr/>
        </p:nvSpPr>
        <p:spPr>
          <a:xfrm>
            <a:off x="448732" y="926068"/>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this argument. </a:t>
            </a:r>
            <a:endParaRPr/>
          </a:p>
        </p:txBody>
      </p:sp>
      <p:sp>
        <p:nvSpPr>
          <p:cNvPr id="483" name="Google Shape;483;p21"/>
          <p:cNvSpPr txBox="1"/>
          <p:nvPr/>
        </p:nvSpPr>
        <p:spPr>
          <a:xfrm>
            <a:off x="7162800" y="4130198"/>
            <a:ext cx="137506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weak</a:t>
            </a:r>
            <a:endParaRPr sz="1800" b="1">
              <a:solidFill>
                <a:schemeClr val="dk1"/>
              </a:solidFill>
              <a:latin typeface="Arial"/>
              <a:ea typeface="Arial"/>
              <a:cs typeface="Arial"/>
              <a:sym typeface="Arial"/>
            </a:endParaRPr>
          </a:p>
        </p:txBody>
      </p:sp>
      <p:sp>
        <p:nvSpPr>
          <p:cNvPr id="484" name="Google Shape;484;p21"/>
          <p:cNvSpPr/>
          <p:nvPr/>
        </p:nvSpPr>
        <p:spPr>
          <a:xfrm>
            <a:off x="1477119" y="4697905"/>
            <a:ext cx="7620000" cy="579967"/>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Different virus variants change the lengths of quarantine. </a:t>
            </a:r>
            <a:endParaRPr/>
          </a:p>
        </p:txBody>
      </p:sp>
      <p:sp>
        <p:nvSpPr>
          <p:cNvPr id="485" name="Google Shape;485;p21"/>
          <p:cNvSpPr/>
          <p:nvPr/>
        </p:nvSpPr>
        <p:spPr>
          <a:xfrm>
            <a:off x="5257800" y="4130198"/>
            <a:ext cx="228600" cy="365602"/>
          </a:xfrm>
          <a:prstGeom prst="downArrow">
            <a:avLst>
              <a:gd name="adj1" fmla="val 50000"/>
              <a:gd name="adj2" fmla="val 47273"/>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21"/>
          <p:cNvSpPr txBox="1"/>
          <p:nvPr/>
        </p:nvSpPr>
        <p:spPr>
          <a:xfrm>
            <a:off x="140155" y="6277976"/>
            <a:ext cx="8458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dissimilarities to avoid weak conclusions.  </a:t>
            </a:r>
            <a:endParaRPr sz="1600" dirty="0">
              <a:solidFill>
                <a:schemeClr val="dk1"/>
              </a:solidFill>
              <a:latin typeface="Arial"/>
              <a:ea typeface="Arial"/>
              <a:cs typeface="Arial"/>
              <a:sym typeface="Arial"/>
            </a:endParaRPr>
          </a:p>
        </p:txBody>
      </p:sp>
      <p:pic>
        <p:nvPicPr>
          <p:cNvPr id="487" name="Google Shape;487;p21"/>
          <p:cNvPicPr preferRelativeResize="0"/>
          <p:nvPr/>
        </p:nvPicPr>
        <p:blipFill rotWithShape="1">
          <a:blip r:embed="rId3">
            <a:alphaModFix/>
          </a:blip>
          <a:srcRect/>
          <a:stretch/>
        </p:blipFill>
        <p:spPr>
          <a:xfrm>
            <a:off x="0" y="1464749"/>
            <a:ext cx="2402347" cy="2038612"/>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2"/>
          <p:cNvSpPr txBox="1">
            <a:spLocks noGrp="1"/>
          </p:cNvSpPr>
          <p:nvPr>
            <p:ph type="title"/>
          </p:nvPr>
        </p:nvSpPr>
        <p:spPr>
          <a:xfrm>
            <a:off x="152400" y="76200"/>
            <a:ext cx="8534400" cy="7921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i="0" dirty="0"/>
              <a:t>Review: Tips to achieve inductive strength</a:t>
            </a:r>
            <a:endParaRPr i="0" dirty="0"/>
          </a:p>
        </p:txBody>
      </p:sp>
      <p:sp>
        <p:nvSpPr>
          <p:cNvPr id="494" name="Google Shape;494;p22"/>
          <p:cNvSpPr txBox="1"/>
          <p:nvPr/>
        </p:nvSpPr>
        <p:spPr>
          <a:xfrm>
            <a:off x="3886200" y="762000"/>
            <a:ext cx="5257800" cy="38779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A. Give reasonable premises: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Large, representative samples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Firm evidence, varied possibilities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Appropriate, popular authority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Careful observation of possible causes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Consistent reference class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Relevant similarities</a:t>
            </a:r>
            <a:endParaRPr dirty="0"/>
          </a:p>
        </p:txBody>
      </p:sp>
      <p:sp>
        <p:nvSpPr>
          <p:cNvPr id="495" name="Google Shape;495;p22"/>
          <p:cNvSpPr txBox="1"/>
          <p:nvPr/>
        </p:nvSpPr>
        <p:spPr>
          <a:xfrm>
            <a:off x="3810000" y="4800600"/>
            <a:ext cx="4800600" cy="19389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B. Avoid extreme conclusions: </a:t>
            </a:r>
            <a:endParaRPr dirty="0"/>
          </a:p>
          <a:p>
            <a:pPr marL="342900" marR="0" lvl="0" indent="-342900" algn="l" rtl="0">
              <a:lnSpc>
                <a:spcPct val="15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Do not use </a:t>
            </a:r>
            <a:r>
              <a:rPr lang="en-US" sz="2000" u="sng" dirty="0">
                <a:solidFill>
                  <a:schemeClr val="dk1"/>
                </a:solidFill>
                <a:latin typeface="Arial"/>
                <a:ea typeface="Arial"/>
                <a:cs typeface="Arial"/>
                <a:sym typeface="Arial"/>
              </a:rPr>
              <a:t>absolute</a:t>
            </a:r>
            <a:r>
              <a:rPr lang="en-US" sz="2000" dirty="0">
                <a:solidFill>
                  <a:schemeClr val="dk1"/>
                </a:solidFill>
                <a:latin typeface="Arial"/>
                <a:ea typeface="Arial"/>
                <a:cs typeface="Arial"/>
                <a:sym typeface="Arial"/>
              </a:rPr>
              <a:t> words: </a:t>
            </a:r>
            <a:r>
              <a:rPr lang="en-US" sz="2000" i="1" dirty="0">
                <a:solidFill>
                  <a:schemeClr val="dk1"/>
                </a:solidFill>
                <a:latin typeface="Arial"/>
                <a:ea typeface="Arial"/>
                <a:cs typeface="Arial"/>
                <a:sym typeface="Arial"/>
              </a:rPr>
              <a:t>‘certainly’, ‘obviously’, ‘absolutely</a:t>
            </a:r>
            <a:r>
              <a:rPr lang="en-US" sz="2000" dirty="0">
                <a:solidFill>
                  <a:schemeClr val="dk1"/>
                </a:solidFill>
                <a:latin typeface="Arial"/>
                <a:ea typeface="Arial"/>
                <a:cs typeface="Arial"/>
                <a:sym typeface="Arial"/>
              </a:rPr>
              <a:t>’…</a:t>
            </a:r>
            <a:endParaRPr dirty="0"/>
          </a:p>
          <a:p>
            <a:pPr marR="0" lvl="0" algn="l" rtl="0">
              <a:lnSpc>
                <a:spcPct val="150000"/>
              </a:lnSpc>
              <a:spcBef>
                <a:spcPts val="0"/>
              </a:spcBef>
              <a:spcAft>
                <a:spcPts val="0"/>
              </a:spcAft>
              <a:buClr>
                <a:schemeClr val="dk1"/>
              </a:buClr>
              <a:buSzPts val="2000"/>
            </a:pPr>
            <a:r>
              <a:rPr lang="en-US" sz="2000" dirty="0">
                <a:solidFill>
                  <a:schemeClr val="dk1"/>
                </a:solidFill>
                <a:latin typeface="Arial"/>
                <a:ea typeface="Arial"/>
                <a:cs typeface="Arial"/>
                <a:sym typeface="Wingdings" panose="05000000000000000000" pitchFamily="2" charset="2"/>
              </a:rPr>
              <a:t> </a:t>
            </a:r>
            <a:r>
              <a:rPr lang="en-US" sz="2000" dirty="0">
                <a:solidFill>
                  <a:schemeClr val="dk1"/>
                </a:solidFill>
                <a:latin typeface="Arial"/>
                <a:ea typeface="Arial"/>
                <a:cs typeface="Arial"/>
                <a:sym typeface="Arial"/>
              </a:rPr>
              <a:t>Use ‘</a:t>
            </a:r>
            <a:r>
              <a:rPr lang="en-US" sz="2000" i="1" dirty="0">
                <a:solidFill>
                  <a:schemeClr val="dk1"/>
                </a:solidFill>
                <a:latin typeface="Arial"/>
                <a:ea typeface="Arial"/>
                <a:cs typeface="Arial"/>
                <a:sym typeface="Arial"/>
              </a:rPr>
              <a:t>probably’, ‘likely’, ‘chances</a:t>
            </a:r>
            <a:r>
              <a:rPr lang="en-US" sz="2000" dirty="0">
                <a:solidFill>
                  <a:schemeClr val="dk1"/>
                </a:solidFill>
                <a:latin typeface="Arial"/>
                <a:ea typeface="Arial"/>
                <a:cs typeface="Arial"/>
                <a:sym typeface="Arial"/>
              </a:rPr>
              <a:t>’…</a:t>
            </a:r>
            <a:endParaRPr dirty="0"/>
          </a:p>
        </p:txBody>
      </p:sp>
      <p:sp>
        <p:nvSpPr>
          <p:cNvPr id="496" name="Google Shape;496;p22"/>
          <p:cNvSpPr txBox="1"/>
          <p:nvPr/>
        </p:nvSpPr>
        <p:spPr>
          <a:xfrm>
            <a:off x="184225" y="1371600"/>
            <a:ext cx="3320975"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 Inductive generalization </a:t>
            </a:r>
            <a:endParaRPr sz="2000" b="1">
              <a:solidFill>
                <a:schemeClr val="dk1"/>
              </a:solidFill>
              <a:latin typeface="Arial"/>
              <a:ea typeface="Arial"/>
              <a:cs typeface="Arial"/>
              <a:sym typeface="Arial"/>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2. Predictive argument </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3. Argument from authority</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4. Causal argument</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5. Statistical argument</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6. Argument from analogy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0"/>
          <p:cNvSpPr/>
          <p:nvPr/>
        </p:nvSpPr>
        <p:spPr>
          <a:xfrm>
            <a:off x="311150" y="1489075"/>
            <a:ext cx="8305800" cy="6286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Critical reasoning in multiple choice questions</a:t>
            </a:r>
            <a:endParaRPr dirty="0"/>
          </a:p>
        </p:txBody>
      </p:sp>
      <p:sp>
        <p:nvSpPr>
          <p:cNvPr id="580" name="Google Shape;580;p30"/>
          <p:cNvSpPr/>
          <p:nvPr/>
        </p:nvSpPr>
        <p:spPr>
          <a:xfrm>
            <a:off x="1443317" y="3521076"/>
            <a:ext cx="6104965" cy="243840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Assumption</a:t>
            </a:r>
            <a:endParaRPr dirty="0"/>
          </a:p>
          <a:p>
            <a:pPr marL="457200" marR="0" lvl="0" indent="-457200" algn="l" rtl="0">
              <a:spcBef>
                <a:spcPts val="168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Weaken (refute the conclusion)</a:t>
            </a:r>
            <a:endParaRPr dirty="0"/>
          </a:p>
          <a:p>
            <a:pPr marL="457200" marR="0" lvl="0" indent="-457200" algn="l" rtl="0">
              <a:spcBef>
                <a:spcPts val="1680"/>
              </a:spcBef>
              <a:spcAft>
                <a:spcPts val="0"/>
              </a:spcAft>
              <a:buNone/>
            </a:pPr>
            <a:r>
              <a:rPr lang="en-US" sz="2800" dirty="0">
                <a:solidFill>
                  <a:schemeClr val="dk1"/>
                </a:solidFill>
                <a:latin typeface="Calibri"/>
                <a:ea typeface="Calibri"/>
                <a:cs typeface="Calibri"/>
                <a:sym typeface="Calibri"/>
              </a:rPr>
              <a:t>3.	Strengthen (support the conclusion)</a:t>
            </a:r>
            <a:endParaRPr dirty="0"/>
          </a:p>
        </p:txBody>
      </p:sp>
      <p:sp>
        <p:nvSpPr>
          <p:cNvPr id="581" name="Google Shape;581;p30"/>
          <p:cNvSpPr/>
          <p:nvPr/>
        </p:nvSpPr>
        <p:spPr>
          <a:xfrm>
            <a:off x="2438400" y="457200"/>
            <a:ext cx="4610100" cy="646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0000"/>
                </a:solidFill>
                <a:latin typeface="Calibri"/>
                <a:ea typeface="Calibri"/>
                <a:cs typeface="Calibri"/>
                <a:sym typeface="Calibri"/>
              </a:rPr>
              <a:t>APPLICATION</a:t>
            </a:r>
            <a:endParaRPr sz="2400" b="1" dirty="0">
              <a:solidFill>
                <a:schemeClr val="dk1"/>
              </a:solidFill>
              <a:latin typeface="Arial"/>
              <a:ea typeface="Arial"/>
              <a:cs typeface="Arial"/>
              <a:sym typeface="Arial"/>
            </a:endParaRPr>
          </a:p>
        </p:txBody>
      </p:sp>
      <p:sp>
        <p:nvSpPr>
          <p:cNvPr id="582" name="Google Shape;582;p30"/>
          <p:cNvSpPr/>
          <p:nvPr/>
        </p:nvSpPr>
        <p:spPr>
          <a:xfrm>
            <a:off x="2190750" y="2558256"/>
            <a:ext cx="5105400" cy="522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000000"/>
                </a:solidFill>
                <a:latin typeface="Calibri"/>
                <a:ea typeface="Calibri"/>
                <a:cs typeface="Calibri"/>
                <a:sym typeface="Calibri"/>
              </a:rPr>
              <a:t>Some typical </a:t>
            </a:r>
            <a:r>
              <a:rPr lang="en-US" sz="2800" b="1" dirty="0">
                <a:latin typeface="Calibri"/>
                <a:ea typeface="Calibri"/>
                <a:cs typeface="Calibri"/>
                <a:sym typeface="Calibri"/>
              </a:rPr>
              <a:t>q</a:t>
            </a:r>
            <a:r>
              <a:rPr lang="en-US" sz="2800" b="1" dirty="0">
                <a:solidFill>
                  <a:srgbClr val="000000"/>
                </a:solidFill>
                <a:latin typeface="Calibri"/>
                <a:ea typeface="Calibri"/>
                <a:cs typeface="Calibri"/>
                <a:sym typeface="Calibri"/>
              </a:rPr>
              <a:t>uestion </a:t>
            </a:r>
            <a:r>
              <a:rPr lang="en-US" sz="2800" b="1" dirty="0">
                <a:latin typeface="Calibri"/>
                <a:ea typeface="Calibri"/>
                <a:cs typeface="Calibri"/>
                <a:sym typeface="Calibri"/>
              </a:rPr>
              <a:t>t</a:t>
            </a:r>
            <a:r>
              <a:rPr lang="en-US" sz="2800" b="1" dirty="0">
                <a:solidFill>
                  <a:srgbClr val="000000"/>
                </a:solidFill>
                <a:latin typeface="Calibri"/>
                <a:ea typeface="Calibri"/>
                <a:cs typeface="Calibri"/>
                <a:sym typeface="Calibri"/>
              </a:rPr>
              <a:t>ypes </a:t>
            </a:r>
            <a:endParaRPr sz="2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7537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1"/>
          <p:cNvSpPr/>
          <p:nvPr/>
        </p:nvSpPr>
        <p:spPr>
          <a:xfrm>
            <a:off x="0" y="845224"/>
            <a:ext cx="9144000" cy="5167551"/>
          </a:xfrm>
          <a:prstGeom prst="flowChartAlternateProcess">
            <a:avLst/>
          </a:prstGeom>
          <a:solidFill>
            <a:srgbClr val="DDDDDD"/>
          </a:solidFill>
          <a:ln w="38100" cap="flat" cmpd="sng">
            <a:solidFill>
              <a:srgbClr val="2E05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Josh has twenty years of typing experience behind him; therefore, if you are looking for an efficient typist to enter your data into the new system, you need to look no further.</a:t>
            </a:r>
            <a:endParaRPr/>
          </a:p>
          <a:p>
            <a:pPr marL="0" marR="0" lvl="0" indent="0" algn="l" rtl="0">
              <a:lnSpc>
                <a:spcPct val="150000"/>
              </a:lnSpc>
              <a:spcBef>
                <a:spcPts val="0"/>
              </a:spcBef>
              <a:spcAft>
                <a:spcPts val="0"/>
              </a:spcAft>
              <a:buNone/>
            </a:pPr>
            <a:endParaRPr sz="24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400" b="1">
                <a:solidFill>
                  <a:schemeClr val="dk1"/>
                </a:solidFill>
                <a:latin typeface="Calibri"/>
                <a:ea typeface="Calibri"/>
                <a:cs typeface="Calibri"/>
                <a:sym typeface="Calibri"/>
              </a:rPr>
              <a:t>The speaker assumes that____. </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A. Josh’s job profile is the best that the new employer is going to get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B. Josh is an outstandingly fast and accurate typist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C. Josh will fit well into the new office </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D. Twenty years of practice ensures typing efficiency</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589" name="Google Shape;589;p31"/>
          <p:cNvSpPr/>
          <p:nvPr/>
        </p:nvSpPr>
        <p:spPr>
          <a:xfrm>
            <a:off x="533400" y="161686"/>
            <a:ext cx="1998663"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1. Assumption</a:t>
            </a:r>
            <a:endParaRPr dirty="0"/>
          </a:p>
        </p:txBody>
      </p:sp>
      <p:sp>
        <p:nvSpPr>
          <p:cNvPr id="590" name="Google Shape;590;p31"/>
          <p:cNvSpPr/>
          <p:nvPr/>
        </p:nvSpPr>
        <p:spPr>
          <a:xfrm>
            <a:off x="1066800" y="6234350"/>
            <a:ext cx="34972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The correct answer is (D). </a:t>
            </a:r>
            <a:endParaRPr/>
          </a:p>
        </p:txBody>
      </p:sp>
      <p:sp>
        <p:nvSpPr>
          <p:cNvPr id="591" name="Google Shape;591;p31"/>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138064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0"/>
                                        </p:tgtEl>
                                        <p:attrNameLst>
                                          <p:attrName>style.visibility</p:attrName>
                                        </p:attrNameLst>
                                      </p:cBhvr>
                                      <p:to>
                                        <p:strVal val="visible"/>
                                      </p:to>
                                    </p:set>
                                    <p:animEffect transition="in" filter="fade">
                                      <p:cBhvr>
                                        <p:cTn id="11"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2"/>
          <p:cNvSpPr/>
          <p:nvPr/>
        </p:nvSpPr>
        <p:spPr>
          <a:xfrm>
            <a:off x="76200" y="609600"/>
            <a:ext cx="8991600" cy="5657850"/>
          </a:xfrm>
          <a:prstGeom prst="flowChartAlternateProcess">
            <a:avLst/>
          </a:prstGeom>
          <a:solidFill>
            <a:srgbClr val="DDDDDD"/>
          </a:solidFill>
          <a:ln w="38100" cap="flat" cmpd="sng">
            <a:solidFill>
              <a:srgbClr val="2E05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 scientist planted two groups of plants under identical conditions of light, temperature, and water.  Every day he would play sound effects of thunderstorms to one of the groups of plants and sounds of city traffic to the other.  The group to which he played thunderstorms all died within a few weeks, but the other group developed well during the experiment.  He therefore concluded that the sound of city traffic is more effective for helping plants grow than is the sound of thunderstorms.</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Which of the following, if true, would most seriously weaken the scientist’s conclusion?</a:t>
            </a:r>
            <a:endParaRPr dirty="0"/>
          </a:p>
          <a:p>
            <a:pPr marL="0" marR="0" lvl="0" indent="0" algn="l" rtl="0">
              <a:spcBef>
                <a:spcPts val="0"/>
              </a:spcBef>
              <a:spcAft>
                <a:spcPts val="0"/>
              </a:spcAft>
              <a:buNone/>
            </a:pPr>
            <a:endParaRPr sz="1000" b="1"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(A)The scientist put different types of plants in each group.</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(B) The light affecting the plants changed according to the time of day.</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(C)The plants with city traffic sounds died several weeks after the experiment.</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(D)The plants were all purchased at the same time.</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endParaRPr dirty="0"/>
          </a:p>
        </p:txBody>
      </p:sp>
      <p:sp>
        <p:nvSpPr>
          <p:cNvPr id="598" name="Google Shape;598;p32"/>
          <p:cNvSpPr/>
          <p:nvPr/>
        </p:nvSpPr>
        <p:spPr>
          <a:xfrm>
            <a:off x="1143000" y="6267450"/>
            <a:ext cx="7162800" cy="590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The correct answer is (A).  </a:t>
            </a:r>
            <a:endParaRPr/>
          </a:p>
        </p:txBody>
      </p:sp>
      <p:sp>
        <p:nvSpPr>
          <p:cNvPr id="599" name="Google Shape;599;p32"/>
          <p:cNvSpPr/>
          <p:nvPr/>
        </p:nvSpPr>
        <p:spPr>
          <a:xfrm>
            <a:off x="609600" y="0"/>
            <a:ext cx="2157351"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2. Weaken</a:t>
            </a:r>
            <a:endParaRPr dirty="0"/>
          </a:p>
        </p:txBody>
      </p:sp>
      <p:sp>
        <p:nvSpPr>
          <p:cNvPr id="600" name="Google Shape;600;p32"/>
          <p:cNvSpPr/>
          <p:nvPr/>
        </p:nvSpPr>
        <p:spPr>
          <a:xfrm>
            <a:off x="3517075" y="12562"/>
            <a:ext cx="37298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Argument from analogy</a:t>
            </a:r>
            <a:endParaRPr dirty="0"/>
          </a:p>
        </p:txBody>
      </p:sp>
    </p:spTree>
    <p:extLst>
      <p:ext uri="{BB962C8B-B14F-4D97-AF65-F5344CB8AC3E}">
        <p14:creationId xmlns:p14="http://schemas.microsoft.com/office/powerpoint/2010/main" val="398965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8"/>
                                        </p:tgtEl>
                                        <p:attrNameLst>
                                          <p:attrName>style.visibility</p:attrName>
                                        </p:attrNameLst>
                                      </p:cBhvr>
                                      <p:to>
                                        <p:strVal val="visible"/>
                                      </p:to>
                                    </p:set>
                                    <p:animEffect transition="in" filter="fade">
                                      <p:cBhvr>
                                        <p:cTn id="11"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3"/>
          <p:cNvSpPr/>
          <p:nvPr/>
        </p:nvSpPr>
        <p:spPr>
          <a:xfrm>
            <a:off x="76200" y="990600"/>
            <a:ext cx="9067800" cy="47244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A popular Internet service provider changed its billing system, charging customers per each connection to the system rather than per total hours connected.  According to the company, under the new system, customers will spend more time connected to the Internet while paying the same or smaller amounts.</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Which one of the following statements, if true, would most strengthen the conclusion of the company?</a:t>
            </a:r>
            <a:endParaRPr dirty="0"/>
          </a:p>
          <a:p>
            <a:pPr marL="0" marR="0" lvl="0" indent="0" algn="l" rtl="0">
              <a:spcBef>
                <a:spcPts val="0"/>
              </a:spcBef>
              <a:spcAft>
                <a:spcPts val="0"/>
              </a:spcAft>
              <a:buNone/>
            </a:pPr>
            <a:endParaRPr sz="1000" b="1"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(A) Customers will be happier if the company’s Internet service is stable.</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(B) Customers will drop because the company’s Internet service is poor.</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(C) The more time spent online costs customers more money.</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(D) The company’s employees also support the change in billing.</a:t>
            </a:r>
            <a:endParaRPr dirty="0"/>
          </a:p>
        </p:txBody>
      </p:sp>
      <p:sp>
        <p:nvSpPr>
          <p:cNvPr id="607" name="Google Shape;607;p33"/>
          <p:cNvSpPr/>
          <p:nvPr/>
        </p:nvSpPr>
        <p:spPr>
          <a:xfrm>
            <a:off x="533400" y="152400"/>
            <a:ext cx="29718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3. Strengthen</a:t>
            </a:r>
            <a:endParaRPr dirty="0"/>
          </a:p>
        </p:txBody>
      </p:sp>
      <p:sp>
        <p:nvSpPr>
          <p:cNvPr id="608" name="Google Shape;608;p33"/>
          <p:cNvSpPr/>
          <p:nvPr/>
        </p:nvSpPr>
        <p:spPr>
          <a:xfrm>
            <a:off x="1219200" y="6029325"/>
            <a:ext cx="7162800" cy="590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The correct answer is (A).  </a:t>
            </a:r>
            <a:endParaRPr sz="1600" b="1">
              <a:solidFill>
                <a:schemeClr val="dk1"/>
              </a:solidFill>
              <a:latin typeface="Calibri"/>
              <a:ea typeface="Calibri"/>
              <a:cs typeface="Calibri"/>
              <a:sym typeface="Calibri"/>
            </a:endParaRPr>
          </a:p>
        </p:txBody>
      </p:sp>
      <p:sp>
        <p:nvSpPr>
          <p:cNvPr id="609" name="Google Shape;609;p33"/>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10454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8"/>
                                        </p:tgtEl>
                                        <p:attrNameLst>
                                          <p:attrName>style.visibility</p:attrName>
                                        </p:attrNameLst>
                                      </p:cBhvr>
                                      <p:to>
                                        <p:strVal val="visible"/>
                                      </p:to>
                                    </p:set>
                                    <p:animEffect transition="in" filter="fade">
                                      <p:cBhvr>
                                        <p:cTn id="11"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4"/>
          <p:cNvSpPr txBox="1">
            <a:spLocks noGrp="1"/>
          </p:cNvSpPr>
          <p:nvPr>
            <p:ph type="title"/>
          </p:nvPr>
        </p:nvSpPr>
        <p:spPr>
          <a:xfrm>
            <a:off x="533400" y="2362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6100" i="0" dirty="0"/>
              <a:t>MCQ PRACTICE</a:t>
            </a:r>
            <a:r>
              <a:rPr lang="en-US" i="0" dirty="0"/>
              <a:t> </a:t>
            </a:r>
            <a:endParaRPr i="0" dirty="0"/>
          </a:p>
        </p:txBody>
      </p:sp>
      <p:sp>
        <p:nvSpPr>
          <p:cNvPr id="615" name="Google Shape;615;p34"/>
          <p:cNvSpPr txBox="1"/>
          <p:nvPr/>
        </p:nvSpPr>
        <p:spPr>
          <a:xfrm>
            <a:off x="685800" y="4267200"/>
            <a:ext cx="8305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Identify the argument pattern and select the best answer. </a:t>
            </a:r>
            <a:endParaRPr/>
          </a:p>
        </p:txBody>
      </p:sp>
    </p:spTree>
    <p:extLst>
      <p:ext uri="{BB962C8B-B14F-4D97-AF65-F5344CB8AC3E}">
        <p14:creationId xmlns:p14="http://schemas.microsoft.com/office/powerpoint/2010/main" val="412222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5"/>
          <p:cNvSpPr/>
          <p:nvPr/>
        </p:nvSpPr>
        <p:spPr>
          <a:xfrm>
            <a:off x="228600" y="762000"/>
            <a:ext cx="86868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Photography is no longer an art form. Nowadays everyone has access to digital cameras that only need to be pointed at the subject in order to generate a perfect image.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The writer of the argument apparently assumes that</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400" dirty="0">
                <a:solidFill>
                  <a:schemeClr val="dk1"/>
                </a:solidFill>
                <a:latin typeface="Calibri"/>
                <a:ea typeface="Calibri"/>
                <a:cs typeface="Calibri"/>
                <a:sym typeface="Calibri"/>
              </a:rPr>
              <a:t>A. the selection of the subject is not an artistic factor in photography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 digital cameras will continue to improve in quality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C. digital cameras can never go wrong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D. photography with all other types of camera is an art form </a:t>
            </a:r>
            <a:br>
              <a:rPr lang="en-US"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p:txBody>
      </p:sp>
      <p:sp>
        <p:nvSpPr>
          <p:cNvPr id="622" name="Google Shape;622;p35"/>
          <p:cNvSpPr txBox="1"/>
          <p:nvPr/>
        </p:nvSpPr>
        <p:spPr>
          <a:xfrm>
            <a:off x="2667000" y="6096000"/>
            <a:ext cx="42672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23" name="Google Shape;623;p35"/>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1</a:t>
            </a:r>
            <a:endParaRPr/>
          </a:p>
        </p:txBody>
      </p:sp>
      <p:sp>
        <p:nvSpPr>
          <p:cNvPr id="624" name="Google Shape;624;p35"/>
          <p:cNvSpPr/>
          <p:nvPr/>
        </p:nvSpPr>
        <p:spPr>
          <a:xfrm>
            <a:off x="5943600" y="6096000"/>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A</a:t>
            </a:r>
            <a:endParaRPr/>
          </a:p>
        </p:txBody>
      </p:sp>
      <p:sp>
        <p:nvSpPr>
          <p:cNvPr id="625" name="Google Shape;625;p35"/>
          <p:cNvSpPr/>
          <p:nvPr/>
        </p:nvSpPr>
        <p:spPr>
          <a:xfrm>
            <a:off x="3000952" y="152400"/>
            <a:ext cx="46671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Argument from generalization</a:t>
            </a:r>
            <a:endParaRPr/>
          </a:p>
        </p:txBody>
      </p:sp>
    </p:spTree>
    <p:extLst>
      <p:ext uri="{BB962C8B-B14F-4D97-AF65-F5344CB8AC3E}">
        <p14:creationId xmlns:p14="http://schemas.microsoft.com/office/powerpoint/2010/main" val="4438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2"/>
                                        </p:tgtEl>
                                        <p:attrNameLst>
                                          <p:attrName>style.visibility</p:attrName>
                                        </p:attrNameLst>
                                      </p:cBhvr>
                                      <p:to>
                                        <p:strVal val="visible"/>
                                      </p:to>
                                    </p:set>
                                    <p:animEffect transition="in" filter="fade">
                                      <p:cBhvr>
                                        <p:cTn id="11" dur="500"/>
                                        <p:tgtEl>
                                          <p:spTgt spid="6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79"/>
          <p:cNvSpPr txBox="1">
            <a:spLocks noGrp="1"/>
          </p:cNvSpPr>
          <p:nvPr>
            <p:ph type="title"/>
          </p:nvPr>
        </p:nvSpPr>
        <p:spPr>
          <a:xfrm>
            <a:off x="2057400" y="72948"/>
            <a:ext cx="44958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i="0" dirty="0"/>
              <a:t>Smart answer</a:t>
            </a:r>
            <a:endParaRPr dirty="0"/>
          </a:p>
        </p:txBody>
      </p:sp>
      <p:sp>
        <p:nvSpPr>
          <p:cNvPr id="240" name="Google Shape;240;p79"/>
          <p:cNvSpPr txBox="1"/>
          <p:nvPr/>
        </p:nvSpPr>
        <p:spPr>
          <a:xfrm>
            <a:off x="419100" y="838200"/>
            <a:ext cx="8305800"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latin typeface="Arial"/>
                <a:ea typeface="Arial"/>
                <a:cs typeface="Arial"/>
                <a:sym typeface="Arial"/>
              </a:rPr>
              <a:t>Present the most efficient way to find the answer. Which reasoning pattern do you apply? </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dk1"/>
                </a:solidFill>
                <a:latin typeface="Arial"/>
                <a:ea typeface="Arial"/>
                <a:cs typeface="Arial"/>
                <a:sym typeface="Arial"/>
              </a:rPr>
              <a:t>Write your answer here. </a:t>
            </a:r>
            <a:endParaRPr sz="20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000" b="1"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A = $32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B = $22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C = $18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D = ??? </a:t>
            </a:r>
            <a:r>
              <a:rPr lang="en-US" sz="2000" dirty="0">
                <a:solidFill>
                  <a:srgbClr val="FF0000"/>
                </a:solidFill>
                <a:highlight>
                  <a:srgbClr val="FFFF00"/>
                </a:highlight>
              </a:rPr>
              <a:t>(generalized premise)</a:t>
            </a:r>
            <a:endParaRPr sz="2000" dirty="0">
              <a:solidFill>
                <a:srgbClr val="FF0000"/>
              </a:solidFill>
              <a:highlight>
                <a:srgbClr val="FFFF00"/>
              </a:highlight>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From the picture, we can see in picture D that there are 1/2 types of COVID vaccine jar of picture A, B and C. </a:t>
            </a: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Therefore, picture D = (A+B+C)/2= 72/2 = 36 (in $) </a:t>
            </a:r>
            <a:r>
              <a:rPr lang="en-US" sz="2000" dirty="0">
                <a:solidFill>
                  <a:srgbClr val="FF0000"/>
                </a:solidFill>
              </a:rPr>
              <a:t>(conclusion)</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 </a:t>
            </a:r>
            <a:r>
              <a:rPr lang="en-US" sz="2400" b="1" dirty="0">
                <a:solidFill>
                  <a:schemeClr val="dk1"/>
                </a:solidFill>
              </a:rPr>
              <a:t>Inductive argument</a:t>
            </a:r>
            <a:endParaRPr sz="2000" b="1" dirty="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6"/>
          <p:cNvSpPr/>
          <p:nvPr/>
        </p:nvSpPr>
        <p:spPr>
          <a:xfrm>
            <a:off x="152400" y="838200"/>
            <a:ext cx="8991600" cy="4953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400" dirty="0">
                <a:solidFill>
                  <a:schemeClr val="dk1"/>
                </a:solidFill>
                <a:latin typeface="Calibri"/>
                <a:ea typeface="Calibri"/>
                <a:cs typeface="Calibri"/>
                <a:sym typeface="Calibri"/>
              </a:rPr>
              <a:t>Recent studies have highlighted the harmful effects of additives in food (colors, preservatives, flavor enhancers etc.). There are no synthetic substances in the foods we produce at </a:t>
            </a:r>
            <a:r>
              <a:rPr lang="en-US" sz="2400" dirty="0" err="1">
                <a:solidFill>
                  <a:schemeClr val="dk1"/>
                </a:solidFill>
                <a:latin typeface="Calibri"/>
                <a:ea typeface="Calibri"/>
                <a:cs typeface="Calibri"/>
                <a:sym typeface="Calibri"/>
              </a:rPr>
              <a:t>Munchon</a:t>
            </a:r>
            <a:r>
              <a:rPr lang="en-US" sz="2400" dirty="0">
                <a:solidFill>
                  <a:schemeClr val="dk1"/>
                </a:solidFill>
                <a:latin typeface="Calibri"/>
                <a:ea typeface="Calibri"/>
                <a:cs typeface="Calibri"/>
                <a:sym typeface="Calibri"/>
              </a:rPr>
              <a:t> Foods – we use only natural ingredients. Hence you can be sure you are safeguarding your family’s health when you buy our products.</a:t>
            </a:r>
            <a:endParaRPr dirty="0"/>
          </a:p>
          <a:p>
            <a:pPr marL="0" marR="0" lvl="0" indent="0" algn="l" rtl="0">
              <a:lnSpc>
                <a:spcPct val="120000"/>
              </a:lnSpc>
              <a:spcBef>
                <a:spcPts val="600"/>
              </a:spcBef>
              <a:spcAft>
                <a:spcPts val="0"/>
              </a:spcAft>
              <a:buNone/>
            </a:pPr>
            <a:r>
              <a:rPr lang="en-US" sz="2400" b="1" dirty="0">
                <a:solidFill>
                  <a:schemeClr val="dk1"/>
                </a:solidFill>
                <a:latin typeface="Calibri"/>
                <a:ea typeface="Calibri"/>
                <a:cs typeface="Calibri"/>
                <a:sym typeface="Calibri"/>
              </a:rPr>
              <a:t>Which of the following, if true, would most weaken the conclusion of </a:t>
            </a:r>
            <a:r>
              <a:rPr lang="en-US" sz="2400" b="1" dirty="0" err="1">
                <a:solidFill>
                  <a:schemeClr val="dk1"/>
                </a:solidFill>
                <a:latin typeface="Calibri"/>
                <a:ea typeface="Calibri"/>
                <a:cs typeface="Calibri"/>
                <a:sym typeface="Calibri"/>
              </a:rPr>
              <a:t>Munchon</a:t>
            </a:r>
            <a:r>
              <a:rPr lang="en-US" sz="2400" b="1" dirty="0">
                <a:solidFill>
                  <a:schemeClr val="dk1"/>
                </a:solidFill>
                <a:latin typeface="Calibri"/>
                <a:ea typeface="Calibri"/>
                <a:cs typeface="Calibri"/>
                <a:sym typeface="Calibri"/>
              </a:rPr>
              <a:t> Foods?</a:t>
            </a:r>
            <a:endParaRPr dirty="0"/>
          </a:p>
          <a:p>
            <a:pPr marL="0" marR="0" lvl="0" indent="0" algn="l" rtl="0">
              <a:lnSpc>
                <a:spcPct val="120000"/>
              </a:lnSpc>
              <a:spcBef>
                <a:spcPts val="0"/>
              </a:spcBef>
              <a:spcAft>
                <a:spcPts val="0"/>
              </a:spcAft>
              <a:buNone/>
            </a:pPr>
            <a:r>
              <a:rPr lang="en-US" sz="2400" dirty="0">
                <a:solidFill>
                  <a:schemeClr val="dk1"/>
                </a:solidFill>
                <a:latin typeface="Calibri"/>
                <a:ea typeface="Calibri"/>
                <a:cs typeface="Calibri"/>
                <a:sym typeface="Calibri"/>
              </a:rPr>
              <a:t>A. Some synthetic substances are not harmful.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 Some natural substances found in foods can be harmful.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C. Food without additives is unlikely to taste good.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D. Without preservatives some foods could cause harm. </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632" name="Google Shape;632;p36"/>
          <p:cNvSpPr/>
          <p:nvPr/>
        </p:nvSpPr>
        <p:spPr>
          <a:xfrm>
            <a:off x="152400" y="16258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Question 2</a:t>
            </a:r>
            <a:endParaRPr dirty="0"/>
          </a:p>
        </p:txBody>
      </p:sp>
      <p:sp>
        <p:nvSpPr>
          <p:cNvPr id="633" name="Google Shape;633;p36"/>
          <p:cNvSpPr txBox="1"/>
          <p:nvPr/>
        </p:nvSpPr>
        <p:spPr>
          <a:xfrm>
            <a:off x="2631374" y="6175503"/>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The correct answer is </a:t>
            </a:r>
            <a:endParaRPr sz="2800" b="1" dirty="0">
              <a:solidFill>
                <a:schemeClr val="dk1"/>
              </a:solidFill>
              <a:latin typeface="Calibri"/>
              <a:ea typeface="Calibri"/>
              <a:cs typeface="Calibri"/>
              <a:sym typeface="Calibri"/>
            </a:endParaRPr>
          </a:p>
        </p:txBody>
      </p:sp>
      <p:sp>
        <p:nvSpPr>
          <p:cNvPr id="634" name="Google Shape;634;p36"/>
          <p:cNvSpPr/>
          <p:nvPr/>
        </p:nvSpPr>
        <p:spPr>
          <a:xfrm>
            <a:off x="5955475" y="6175503"/>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B</a:t>
            </a:r>
            <a:endParaRPr/>
          </a:p>
        </p:txBody>
      </p:sp>
      <p:sp>
        <p:nvSpPr>
          <p:cNvPr id="635" name="Google Shape;635;p36"/>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27727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3"/>
                                        </p:tgtEl>
                                        <p:attrNameLst>
                                          <p:attrName>style.visibility</p:attrName>
                                        </p:attrNameLst>
                                      </p:cBhvr>
                                      <p:to>
                                        <p:strVal val="visible"/>
                                      </p:to>
                                    </p:set>
                                    <p:animEffect transition="in" filter="fade">
                                      <p:cBhvr>
                                        <p:cTn id="11" dur="500"/>
                                        <p:tgtEl>
                                          <p:spTgt spid="6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p:nvPr/>
        </p:nvSpPr>
        <p:spPr>
          <a:xfrm>
            <a:off x="228600" y="838200"/>
            <a:ext cx="8686800" cy="52578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aseline="-25000" dirty="0">
                <a:solidFill>
                  <a:schemeClr val="dk1"/>
                </a:solidFill>
                <a:latin typeface="Calibri"/>
                <a:ea typeface="Calibri"/>
                <a:cs typeface="Calibri"/>
                <a:sym typeface="Calibri"/>
              </a:rPr>
              <a:t>A fruit known as amla in certain parts of Asia is an excellent source of vitamin C. A small quantity of the fruit added to salads provides almost all the daily requirement of this vitamin. However, the fruit is very sour. A new process designed to remove most of the sour taste will make the fruit acceptable to American tastes. We are therefore starting to grow this fruit for sale in the United States.</a:t>
            </a:r>
            <a:endParaRPr dirty="0"/>
          </a:p>
          <a:p>
            <a:pPr marL="0" marR="0" lvl="0" indent="0" algn="l" rtl="0">
              <a:spcBef>
                <a:spcPts val="0"/>
              </a:spcBef>
              <a:spcAft>
                <a:spcPts val="0"/>
              </a:spcAft>
              <a:buNone/>
            </a:pPr>
            <a:endParaRPr sz="3200" baseline="-25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baseline="-25000" dirty="0">
                <a:solidFill>
                  <a:schemeClr val="dk1"/>
                </a:solidFill>
                <a:latin typeface="Calibri"/>
                <a:ea typeface="Calibri"/>
                <a:cs typeface="Calibri"/>
                <a:sym typeface="Calibri"/>
              </a:rPr>
              <a:t>The argument above assumes all of the following </a:t>
            </a:r>
            <a:r>
              <a:rPr lang="en-US" sz="3200" b="1" u="sng" baseline="-25000" dirty="0">
                <a:solidFill>
                  <a:schemeClr val="dk1"/>
                </a:solidFill>
                <a:latin typeface="Calibri"/>
                <a:ea typeface="Calibri"/>
                <a:cs typeface="Calibri"/>
                <a:sym typeface="Calibri"/>
              </a:rPr>
              <a:t>except</a:t>
            </a:r>
            <a:r>
              <a:rPr lang="en-US" sz="3200" b="1" baseline="-25000" dirty="0">
                <a:solidFill>
                  <a:schemeClr val="dk1"/>
                </a:solidFill>
                <a:latin typeface="Calibri"/>
                <a:ea typeface="Calibri"/>
                <a:cs typeface="Calibri"/>
                <a:sym typeface="Calibri"/>
              </a:rPr>
              <a:t> that</a:t>
            </a:r>
            <a:endParaRPr dirty="0"/>
          </a:p>
          <a:p>
            <a:pPr marL="0" marR="0" lvl="0" indent="0" algn="l" rtl="0">
              <a:spcBef>
                <a:spcPts val="0"/>
              </a:spcBef>
              <a:spcAft>
                <a:spcPts val="0"/>
              </a:spcAft>
              <a:buNone/>
            </a:pPr>
            <a:endParaRPr sz="3200" baseline="-25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aseline="-25000" dirty="0">
                <a:solidFill>
                  <a:schemeClr val="dk1"/>
                </a:solidFill>
                <a:latin typeface="Calibri"/>
                <a:ea typeface="Calibri"/>
                <a:cs typeface="Calibri"/>
                <a:sym typeface="Calibri"/>
              </a:rPr>
              <a:t>A. Americans generally won’t eat very sour foods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B. the new process does not remove a significant part of the vitamin content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C. there is a market for a new source of vitamin C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D. The fruit can be used only in salads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E. Apart from being sour there are no other objections to eating this fruit </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642" name="Google Shape;642;p37"/>
          <p:cNvSpPr/>
          <p:nvPr/>
        </p:nvSpPr>
        <p:spPr>
          <a:xfrm>
            <a:off x="228600" y="2286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3</a:t>
            </a:r>
            <a:endParaRPr/>
          </a:p>
        </p:txBody>
      </p:sp>
      <p:sp>
        <p:nvSpPr>
          <p:cNvPr id="643" name="Google Shape;643;p37"/>
          <p:cNvSpPr txBox="1"/>
          <p:nvPr/>
        </p:nvSpPr>
        <p:spPr>
          <a:xfrm>
            <a:off x="2667000" y="6096000"/>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a:t>
            </a:r>
            <a:endParaRPr sz="2800" b="1">
              <a:solidFill>
                <a:schemeClr val="dk1"/>
              </a:solidFill>
              <a:latin typeface="Calibri"/>
              <a:ea typeface="Calibri"/>
              <a:cs typeface="Calibri"/>
              <a:sym typeface="Calibri"/>
            </a:endParaRPr>
          </a:p>
        </p:txBody>
      </p:sp>
      <p:sp>
        <p:nvSpPr>
          <p:cNvPr id="644" name="Google Shape;644;p37"/>
          <p:cNvSpPr/>
          <p:nvPr/>
        </p:nvSpPr>
        <p:spPr>
          <a:xfrm>
            <a:off x="5943600" y="6096000"/>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D</a:t>
            </a:r>
            <a:endParaRPr/>
          </a:p>
        </p:txBody>
      </p:sp>
      <p:sp>
        <p:nvSpPr>
          <p:cNvPr id="645" name="Google Shape;645;p37"/>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30122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43"/>
                                        </p:tgtEl>
                                        <p:attrNameLst>
                                          <p:attrName>style.visibility</p:attrName>
                                        </p:attrNameLst>
                                      </p:cBhvr>
                                      <p:to>
                                        <p:strVal val="visible"/>
                                      </p:to>
                                    </p:set>
                                    <p:animEffect transition="in" filter="fade">
                                      <p:cBhvr>
                                        <p:cTn id="11" dur="500"/>
                                        <p:tgtEl>
                                          <p:spTgt spid="6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8"/>
          <p:cNvSpPr/>
          <p:nvPr/>
        </p:nvSpPr>
        <p:spPr>
          <a:xfrm>
            <a:off x="152400" y="685800"/>
            <a:ext cx="89154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Anton</a:t>
            </a:r>
            <a:r>
              <a:rPr lang="en-US" sz="2200">
                <a:solidFill>
                  <a:schemeClr val="dk1"/>
                </a:solidFill>
                <a:latin typeface="Calibri"/>
                <a:ea typeface="Calibri"/>
                <a:cs typeface="Calibri"/>
                <a:sym typeface="Calibri"/>
              </a:rPr>
              <a:t>: I sold my house on an Internet site last year and was happy with the price. I got a speedy sale and the cost of advertising was low. I would advise you to avoid real estate agents.</a:t>
            </a:r>
            <a:endParaRPr/>
          </a:p>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Barbie</a:t>
            </a:r>
            <a:r>
              <a:rPr lang="en-US" sz="2200">
                <a:solidFill>
                  <a:schemeClr val="dk1"/>
                </a:solidFill>
                <a:latin typeface="Calibri"/>
                <a:ea typeface="Calibri"/>
                <a:cs typeface="Calibri"/>
                <a:sym typeface="Calibri"/>
              </a:rPr>
              <a:t>: The real estate agent gets me the best price for my house because he gets a commission based on the selling price. Therefore, I will certainly use an agent rather than trying to sell the house on the Internet.</a:t>
            </a:r>
            <a:endParaRPr/>
          </a:p>
          <a:p>
            <a:pPr marL="0" marR="0" lvl="0" indent="0" algn="l" rtl="0">
              <a:lnSpc>
                <a:spcPct val="120000"/>
              </a:lnSpc>
              <a:spcBef>
                <a:spcPts val="0"/>
              </a:spcBef>
              <a:spcAft>
                <a:spcPts val="0"/>
              </a:spcAft>
              <a:buNone/>
            </a:pPr>
            <a:endParaRPr sz="2200">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Which of the following strengthen Barbie’s opinion?</a:t>
            </a:r>
            <a:endParaRPr sz="2200" b="1" u="sng">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2200">
                <a:solidFill>
                  <a:schemeClr val="dk1"/>
                </a:solidFill>
                <a:latin typeface="Calibri"/>
                <a:ea typeface="Calibri"/>
                <a:cs typeface="Calibri"/>
                <a:sym typeface="Calibri"/>
              </a:rPr>
              <a:t>A. Houses of the same value often obtain a lower price when sold online.</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B. Very few houses are sold successfully via real estate agents.</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C. Nearly no buyers pay the agent to find them a cheap house. </a:t>
            </a:r>
            <a:endParaRPr/>
          </a:p>
          <a:p>
            <a:pPr marL="0" marR="0" lvl="0" indent="0" algn="l" rtl="0">
              <a:lnSpc>
                <a:spcPct val="120000"/>
              </a:lnSpc>
              <a:spcBef>
                <a:spcPts val="0"/>
              </a:spcBef>
              <a:spcAft>
                <a:spcPts val="0"/>
              </a:spcAft>
              <a:buNone/>
            </a:pPr>
            <a:r>
              <a:rPr lang="en-US" sz="2200">
                <a:solidFill>
                  <a:schemeClr val="dk1"/>
                </a:solidFill>
                <a:latin typeface="Calibri"/>
                <a:ea typeface="Calibri"/>
                <a:cs typeface="Calibri"/>
                <a:sym typeface="Calibri"/>
              </a:rPr>
              <a:t>D. Internet sites offer many add-on benefits besides net prices. </a:t>
            </a:r>
            <a:br>
              <a:rPr lang="en-US" sz="22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sp>
        <p:nvSpPr>
          <p:cNvPr id="652" name="Google Shape;652;p38"/>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4</a:t>
            </a:r>
            <a:endParaRPr/>
          </a:p>
        </p:txBody>
      </p:sp>
      <p:sp>
        <p:nvSpPr>
          <p:cNvPr id="653" name="Google Shape;653;p38"/>
          <p:cNvSpPr txBox="1"/>
          <p:nvPr/>
        </p:nvSpPr>
        <p:spPr>
          <a:xfrm>
            <a:off x="2667000" y="6172200"/>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54" name="Google Shape;654;p38"/>
          <p:cNvSpPr/>
          <p:nvPr/>
        </p:nvSpPr>
        <p:spPr>
          <a:xfrm>
            <a:off x="5943600" y="6172199"/>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A</a:t>
            </a:r>
            <a:endParaRPr/>
          </a:p>
        </p:txBody>
      </p:sp>
      <p:sp>
        <p:nvSpPr>
          <p:cNvPr id="655" name="Google Shape;655;p38"/>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28455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3"/>
                                        </p:tgtEl>
                                        <p:attrNameLst>
                                          <p:attrName>style.visibility</p:attrName>
                                        </p:attrNameLst>
                                      </p:cBhvr>
                                      <p:to>
                                        <p:strVal val="visible"/>
                                      </p:to>
                                    </p:set>
                                    <p:animEffect transition="in" filter="fade">
                                      <p:cBhvr>
                                        <p:cTn id="11" dur="500"/>
                                        <p:tgtEl>
                                          <p:spTgt spid="6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9"/>
          <p:cNvSpPr/>
          <p:nvPr/>
        </p:nvSpPr>
        <p:spPr>
          <a:xfrm>
            <a:off x="76200" y="762000"/>
            <a:ext cx="89916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French cuisine is highly regarded all over the world. Yet in Paris there are more American restaurants selling burgers and fries (junk food) than there are in any other European capital city. Obviously the French are very fond of ‘junk food’.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Which of the following, if true, would most weaken the author’s conclusion?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There are also a larger number of Lebanese restaurants in Paris than in other European capital cities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B. Very few French tourists eat in New York burger restaurants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C. Junk food is actually has high nutritional value when eaten enough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D. There are a large number of American tourists in Paris who eat at burger restaurants </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662" name="Google Shape;662;p39"/>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5</a:t>
            </a:r>
            <a:endParaRPr/>
          </a:p>
        </p:txBody>
      </p:sp>
      <p:sp>
        <p:nvSpPr>
          <p:cNvPr id="663" name="Google Shape;663;p39"/>
          <p:cNvSpPr txBox="1"/>
          <p:nvPr/>
        </p:nvSpPr>
        <p:spPr>
          <a:xfrm>
            <a:off x="2667000" y="6181725"/>
            <a:ext cx="42672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64" name="Google Shape;664;p39"/>
          <p:cNvSpPr/>
          <p:nvPr/>
        </p:nvSpPr>
        <p:spPr>
          <a:xfrm>
            <a:off x="6019800" y="6162347"/>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D</a:t>
            </a:r>
            <a:endParaRPr/>
          </a:p>
        </p:txBody>
      </p:sp>
    </p:spTree>
    <p:extLst>
      <p:ext uri="{BB962C8B-B14F-4D97-AF65-F5344CB8AC3E}">
        <p14:creationId xmlns:p14="http://schemas.microsoft.com/office/powerpoint/2010/main" val="223673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p:nvPr/>
        </p:nvSpPr>
        <p:spPr>
          <a:xfrm>
            <a:off x="152400" y="848330"/>
            <a:ext cx="8839200" cy="57810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"Don't make fast food your regular meal plans. Overeating fast food brings you weight and health problems."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b="1" dirty="0">
                <a:solidFill>
                  <a:schemeClr val="dk1"/>
                </a:solidFill>
                <a:latin typeface="Arial"/>
                <a:ea typeface="Arial"/>
                <a:cs typeface="Arial"/>
                <a:sym typeface="Arial"/>
              </a:rPr>
              <a:t>Which of the following has the same argument  pattern?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The national agency just penalized a poor quality restaurant in our city. This agency controls food safety. I’ll never eat at that restaurant  again.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KFCs sell fast food to their regular customers, causing them weight and health problems. So, all fast food restaurants cause their regular customers weight and health problems.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Watching too much TV makes teenagers passive. Therefore, parents should control their children's entertainment habits.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All extreme fast food eaters are obese. All obese people have health problems. Therefore, all extreme fast food eaters have health problems. </a:t>
            </a:r>
            <a:endParaRPr dirty="0"/>
          </a:p>
        </p:txBody>
      </p:sp>
      <p:sp>
        <p:nvSpPr>
          <p:cNvPr id="671" name="Google Shape;671;p40"/>
          <p:cNvSpPr/>
          <p:nvPr/>
        </p:nvSpPr>
        <p:spPr>
          <a:xfrm>
            <a:off x="152400" y="4810730"/>
            <a:ext cx="381000" cy="381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2" name="Google Shape;672;p40"/>
          <p:cNvSpPr txBox="1"/>
          <p:nvPr/>
        </p:nvSpPr>
        <p:spPr>
          <a:xfrm>
            <a:off x="2743200" y="209490"/>
            <a:ext cx="3886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 sample question in Quiz 1</a:t>
            </a:r>
            <a:endParaRPr/>
          </a:p>
        </p:txBody>
      </p:sp>
      <p:sp>
        <p:nvSpPr>
          <p:cNvPr id="673" name="Google Shape;673;p40"/>
          <p:cNvSpPr/>
          <p:nvPr/>
        </p:nvSpPr>
        <p:spPr>
          <a:xfrm>
            <a:off x="2630891" y="1347158"/>
            <a:ext cx="19411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causal argument</a:t>
            </a:r>
            <a:endParaRPr dirty="0"/>
          </a:p>
        </p:txBody>
      </p:sp>
      <p:sp>
        <p:nvSpPr>
          <p:cNvPr id="674" name="Google Shape;674;p40"/>
          <p:cNvSpPr/>
          <p:nvPr/>
        </p:nvSpPr>
        <p:spPr>
          <a:xfrm>
            <a:off x="7315201" y="2819400"/>
            <a:ext cx="1828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argument from authority</a:t>
            </a:r>
            <a:endParaRPr/>
          </a:p>
        </p:txBody>
      </p:sp>
      <p:sp>
        <p:nvSpPr>
          <p:cNvPr id="675" name="Google Shape;675;p40"/>
          <p:cNvSpPr/>
          <p:nvPr/>
        </p:nvSpPr>
        <p:spPr>
          <a:xfrm>
            <a:off x="2286000" y="4231520"/>
            <a:ext cx="33568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argument from generalization</a:t>
            </a:r>
            <a:endParaRPr/>
          </a:p>
        </p:txBody>
      </p:sp>
      <p:sp>
        <p:nvSpPr>
          <p:cNvPr id="676" name="Google Shape;676;p40"/>
          <p:cNvSpPr/>
          <p:nvPr/>
        </p:nvSpPr>
        <p:spPr>
          <a:xfrm>
            <a:off x="5105400" y="5201860"/>
            <a:ext cx="19411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causal argument</a:t>
            </a:r>
            <a:endParaRPr/>
          </a:p>
        </p:txBody>
      </p:sp>
      <p:sp>
        <p:nvSpPr>
          <p:cNvPr id="677" name="Google Shape;677;p40"/>
          <p:cNvSpPr/>
          <p:nvPr/>
        </p:nvSpPr>
        <p:spPr>
          <a:xfrm>
            <a:off x="6771684" y="6172200"/>
            <a:ext cx="237231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categorical syllogism</a:t>
            </a:r>
            <a:endParaRPr/>
          </a:p>
        </p:txBody>
      </p:sp>
    </p:spTree>
    <p:extLst>
      <p:ext uri="{BB962C8B-B14F-4D97-AF65-F5344CB8AC3E}">
        <p14:creationId xmlns:p14="http://schemas.microsoft.com/office/powerpoint/2010/main" val="387675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1614A-1958-3C96-A37D-2B17179192C3}"/>
              </a:ext>
            </a:extLst>
          </p:cNvPr>
          <p:cNvPicPr>
            <a:picLocks noChangeAspect="1"/>
          </p:cNvPicPr>
          <p:nvPr/>
        </p:nvPicPr>
        <p:blipFill>
          <a:blip r:embed="rId2"/>
          <a:stretch>
            <a:fillRect/>
          </a:stretch>
        </p:blipFill>
        <p:spPr>
          <a:xfrm>
            <a:off x="310672" y="1052052"/>
            <a:ext cx="3110954" cy="5729340"/>
          </a:xfrm>
          <a:prstGeom prst="rect">
            <a:avLst/>
          </a:prstGeom>
        </p:spPr>
      </p:pic>
      <p:sp>
        <p:nvSpPr>
          <p:cNvPr id="4" name="TextBox 3">
            <a:extLst>
              <a:ext uri="{FF2B5EF4-FFF2-40B4-BE49-F238E27FC236}">
                <a16:creationId xmlns:a16="http://schemas.microsoft.com/office/drawing/2014/main" id="{7C572B91-CBF8-82A6-1767-E241DD0CD772}"/>
              </a:ext>
            </a:extLst>
          </p:cNvPr>
          <p:cNvSpPr txBox="1"/>
          <p:nvPr/>
        </p:nvSpPr>
        <p:spPr>
          <a:xfrm>
            <a:off x="2526889" y="255639"/>
            <a:ext cx="4306530" cy="369332"/>
          </a:xfrm>
          <a:prstGeom prst="rect">
            <a:avLst/>
          </a:prstGeom>
          <a:noFill/>
        </p:spPr>
        <p:txBody>
          <a:bodyPr wrap="square" rtlCol="0">
            <a:spAutoFit/>
          </a:bodyPr>
          <a:lstStyle/>
          <a:p>
            <a:pPr algn="ctr"/>
            <a:r>
              <a:rPr lang="vi-VN" sz="1800" b="1" dirty="0"/>
              <a:t>Sample qu</a:t>
            </a:r>
            <a:r>
              <a:rPr lang="en-US" sz="1800" b="1" dirty="0"/>
              <a:t>es</a:t>
            </a:r>
            <a:r>
              <a:rPr lang="vi-VN" sz="1800" b="1" dirty="0"/>
              <a:t>tion</a:t>
            </a:r>
            <a:r>
              <a:rPr lang="en-US" sz="1800" b="1" dirty="0"/>
              <a:t> for Quiz 1</a:t>
            </a:r>
            <a:r>
              <a:rPr lang="vi-VN" sz="1800" b="1" dirty="0"/>
              <a:t> </a:t>
            </a:r>
            <a:endParaRPr lang="en-US" sz="1800" b="1" dirty="0"/>
          </a:p>
        </p:txBody>
      </p:sp>
      <p:sp>
        <p:nvSpPr>
          <p:cNvPr id="5" name="TextBox 4">
            <a:extLst>
              <a:ext uri="{FF2B5EF4-FFF2-40B4-BE49-F238E27FC236}">
                <a16:creationId xmlns:a16="http://schemas.microsoft.com/office/drawing/2014/main" id="{548D6FB9-ABE2-4E84-CAAB-D1009712A584}"/>
              </a:ext>
            </a:extLst>
          </p:cNvPr>
          <p:cNvSpPr txBox="1"/>
          <p:nvPr/>
        </p:nvSpPr>
        <p:spPr>
          <a:xfrm>
            <a:off x="310672" y="1052052"/>
            <a:ext cx="3415754" cy="369332"/>
          </a:xfrm>
          <a:prstGeom prst="rect">
            <a:avLst/>
          </a:prstGeom>
          <a:solidFill>
            <a:schemeClr val="accent1"/>
          </a:solidFill>
        </p:spPr>
        <p:txBody>
          <a:bodyPr wrap="square" rtlCol="0">
            <a:spAutoFit/>
          </a:bodyPr>
          <a:lstStyle/>
          <a:p>
            <a:r>
              <a:rPr lang="en-US" sz="1800" b="1" dirty="0"/>
              <a:t>I’m not an expert on birds.</a:t>
            </a:r>
          </a:p>
        </p:txBody>
      </p:sp>
      <p:sp>
        <p:nvSpPr>
          <p:cNvPr id="6" name="TextBox 5">
            <a:extLst>
              <a:ext uri="{FF2B5EF4-FFF2-40B4-BE49-F238E27FC236}">
                <a16:creationId xmlns:a16="http://schemas.microsoft.com/office/drawing/2014/main" id="{5C01CB79-286B-C3D0-EB7F-BFD1F4D07B3B}"/>
              </a:ext>
            </a:extLst>
          </p:cNvPr>
          <p:cNvSpPr txBox="1"/>
          <p:nvPr/>
        </p:nvSpPr>
        <p:spPr>
          <a:xfrm>
            <a:off x="310673" y="3161878"/>
            <a:ext cx="3484580" cy="369332"/>
          </a:xfrm>
          <a:prstGeom prst="rect">
            <a:avLst/>
          </a:prstGeom>
          <a:solidFill>
            <a:schemeClr val="accent1"/>
          </a:solidFill>
        </p:spPr>
        <p:txBody>
          <a:bodyPr wrap="square" rtlCol="0">
            <a:spAutoFit/>
          </a:bodyPr>
          <a:lstStyle/>
          <a:p>
            <a:r>
              <a:rPr lang="en-US" sz="1800" b="1" dirty="0"/>
              <a:t>But the female is on the right.</a:t>
            </a:r>
          </a:p>
        </p:txBody>
      </p:sp>
      <p:sp>
        <p:nvSpPr>
          <p:cNvPr id="7" name="TextBox 6">
            <a:extLst>
              <a:ext uri="{FF2B5EF4-FFF2-40B4-BE49-F238E27FC236}">
                <a16:creationId xmlns:a16="http://schemas.microsoft.com/office/drawing/2014/main" id="{FF13114B-293D-2BB3-7524-CE0E430538EB}"/>
              </a:ext>
            </a:extLst>
          </p:cNvPr>
          <p:cNvSpPr txBox="1"/>
          <p:nvPr/>
        </p:nvSpPr>
        <p:spPr>
          <a:xfrm>
            <a:off x="4050891" y="1299195"/>
            <a:ext cx="4866967" cy="872034"/>
          </a:xfrm>
          <a:prstGeom prst="rect">
            <a:avLst/>
          </a:prstGeom>
          <a:noFill/>
        </p:spPr>
        <p:txBody>
          <a:bodyPr wrap="square" rtlCol="0">
            <a:spAutoFit/>
          </a:bodyPr>
          <a:lstStyle/>
          <a:p>
            <a:pPr>
              <a:lnSpc>
                <a:spcPct val="150000"/>
              </a:lnSpc>
            </a:pPr>
            <a:r>
              <a:rPr lang="en-US" sz="1800" b="1" dirty="0"/>
              <a:t>Question: Which of the following can be the writer’s assumption?</a:t>
            </a:r>
          </a:p>
        </p:txBody>
      </p:sp>
      <p:sp>
        <p:nvSpPr>
          <p:cNvPr id="8" name="TextBox 7">
            <a:extLst>
              <a:ext uri="{FF2B5EF4-FFF2-40B4-BE49-F238E27FC236}">
                <a16:creationId xmlns:a16="http://schemas.microsoft.com/office/drawing/2014/main" id="{72BFA534-F95A-2205-DCD7-7CA7F7D3D1F6}"/>
              </a:ext>
            </a:extLst>
          </p:cNvPr>
          <p:cNvSpPr txBox="1"/>
          <p:nvPr/>
        </p:nvSpPr>
        <p:spPr>
          <a:xfrm>
            <a:off x="4050892" y="2419192"/>
            <a:ext cx="5024284" cy="369332"/>
          </a:xfrm>
          <a:prstGeom prst="rect">
            <a:avLst/>
          </a:prstGeom>
          <a:noFill/>
        </p:spPr>
        <p:txBody>
          <a:bodyPr wrap="square" rtlCol="0">
            <a:spAutoFit/>
          </a:bodyPr>
          <a:lstStyle/>
          <a:p>
            <a:r>
              <a:rPr lang="en-US" sz="1800" dirty="0"/>
              <a:t>A. The bird on the left is a male.</a:t>
            </a:r>
          </a:p>
        </p:txBody>
      </p:sp>
      <p:sp>
        <p:nvSpPr>
          <p:cNvPr id="9" name="TextBox 8">
            <a:extLst>
              <a:ext uri="{FF2B5EF4-FFF2-40B4-BE49-F238E27FC236}">
                <a16:creationId xmlns:a16="http://schemas.microsoft.com/office/drawing/2014/main" id="{B97D119B-9F8A-2299-A944-58C6E3FC74FD}"/>
              </a:ext>
            </a:extLst>
          </p:cNvPr>
          <p:cNvSpPr txBox="1"/>
          <p:nvPr/>
        </p:nvSpPr>
        <p:spPr>
          <a:xfrm>
            <a:off x="4050891" y="2995321"/>
            <a:ext cx="5024284" cy="369332"/>
          </a:xfrm>
          <a:prstGeom prst="rect">
            <a:avLst/>
          </a:prstGeom>
          <a:noFill/>
        </p:spPr>
        <p:txBody>
          <a:bodyPr wrap="square" rtlCol="0">
            <a:spAutoFit/>
          </a:bodyPr>
          <a:lstStyle/>
          <a:p>
            <a:r>
              <a:rPr lang="en-US" sz="1800" dirty="0"/>
              <a:t>B. Females are more verbally aggressive.</a:t>
            </a:r>
          </a:p>
        </p:txBody>
      </p:sp>
      <p:sp>
        <p:nvSpPr>
          <p:cNvPr id="10" name="TextBox 9">
            <a:extLst>
              <a:ext uri="{FF2B5EF4-FFF2-40B4-BE49-F238E27FC236}">
                <a16:creationId xmlns:a16="http://schemas.microsoft.com/office/drawing/2014/main" id="{5F6CD57C-220D-1559-0184-3113922EC688}"/>
              </a:ext>
            </a:extLst>
          </p:cNvPr>
          <p:cNvSpPr txBox="1"/>
          <p:nvPr/>
        </p:nvSpPr>
        <p:spPr>
          <a:xfrm>
            <a:off x="4016478" y="3580255"/>
            <a:ext cx="5093109" cy="369332"/>
          </a:xfrm>
          <a:prstGeom prst="rect">
            <a:avLst/>
          </a:prstGeom>
          <a:noFill/>
        </p:spPr>
        <p:txBody>
          <a:bodyPr wrap="square" rtlCol="0">
            <a:spAutoFit/>
          </a:bodyPr>
          <a:lstStyle/>
          <a:p>
            <a:r>
              <a:rPr lang="en-US" sz="1800" dirty="0"/>
              <a:t>C. All female birds are aggressive.  </a:t>
            </a:r>
          </a:p>
        </p:txBody>
      </p:sp>
      <p:sp>
        <p:nvSpPr>
          <p:cNvPr id="11" name="TextBox 10">
            <a:extLst>
              <a:ext uri="{FF2B5EF4-FFF2-40B4-BE49-F238E27FC236}">
                <a16:creationId xmlns:a16="http://schemas.microsoft.com/office/drawing/2014/main" id="{32174C28-8553-532F-AADB-4CBB10AF3FDA}"/>
              </a:ext>
            </a:extLst>
          </p:cNvPr>
          <p:cNvSpPr txBox="1"/>
          <p:nvPr/>
        </p:nvSpPr>
        <p:spPr>
          <a:xfrm>
            <a:off x="4016477" y="4165189"/>
            <a:ext cx="5093109" cy="369332"/>
          </a:xfrm>
          <a:prstGeom prst="rect">
            <a:avLst/>
          </a:prstGeom>
          <a:noFill/>
        </p:spPr>
        <p:txBody>
          <a:bodyPr wrap="square" rtlCol="0">
            <a:spAutoFit/>
          </a:bodyPr>
          <a:lstStyle/>
          <a:p>
            <a:r>
              <a:rPr lang="en-US" sz="1800" dirty="0"/>
              <a:t>D. Females are more aggressive by nature.  </a:t>
            </a:r>
          </a:p>
        </p:txBody>
      </p:sp>
    </p:spTree>
    <p:extLst>
      <p:ext uri="{BB962C8B-B14F-4D97-AF65-F5344CB8AC3E}">
        <p14:creationId xmlns:p14="http://schemas.microsoft.com/office/powerpoint/2010/main" val="1765391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1614A-1958-3C96-A37D-2B17179192C3}"/>
              </a:ext>
            </a:extLst>
          </p:cNvPr>
          <p:cNvPicPr>
            <a:picLocks noChangeAspect="1"/>
          </p:cNvPicPr>
          <p:nvPr/>
        </p:nvPicPr>
        <p:blipFill>
          <a:blip r:embed="rId3"/>
          <a:stretch>
            <a:fillRect/>
          </a:stretch>
        </p:blipFill>
        <p:spPr>
          <a:xfrm>
            <a:off x="310672" y="1052052"/>
            <a:ext cx="3110954" cy="5729340"/>
          </a:xfrm>
          <a:prstGeom prst="rect">
            <a:avLst/>
          </a:prstGeom>
        </p:spPr>
      </p:pic>
      <p:sp>
        <p:nvSpPr>
          <p:cNvPr id="4" name="TextBox 3">
            <a:extLst>
              <a:ext uri="{FF2B5EF4-FFF2-40B4-BE49-F238E27FC236}">
                <a16:creationId xmlns:a16="http://schemas.microsoft.com/office/drawing/2014/main" id="{7C572B91-CBF8-82A6-1767-E241DD0CD772}"/>
              </a:ext>
            </a:extLst>
          </p:cNvPr>
          <p:cNvSpPr txBox="1"/>
          <p:nvPr/>
        </p:nvSpPr>
        <p:spPr>
          <a:xfrm>
            <a:off x="2526889" y="255639"/>
            <a:ext cx="4306530" cy="369332"/>
          </a:xfrm>
          <a:prstGeom prst="rect">
            <a:avLst/>
          </a:prstGeom>
          <a:noFill/>
        </p:spPr>
        <p:txBody>
          <a:bodyPr wrap="square" rtlCol="0">
            <a:spAutoFit/>
          </a:bodyPr>
          <a:lstStyle/>
          <a:p>
            <a:pPr algn="ctr"/>
            <a:r>
              <a:rPr lang="vi-VN" sz="1800" b="1" dirty="0"/>
              <a:t>Sample qu</a:t>
            </a:r>
            <a:r>
              <a:rPr lang="en-US" sz="1800" b="1" dirty="0"/>
              <a:t>es</a:t>
            </a:r>
            <a:r>
              <a:rPr lang="vi-VN" sz="1800" b="1" dirty="0"/>
              <a:t>tion</a:t>
            </a:r>
            <a:r>
              <a:rPr lang="en-US" sz="1800" b="1" dirty="0"/>
              <a:t> for Quiz 1</a:t>
            </a:r>
            <a:r>
              <a:rPr lang="vi-VN" sz="1800" b="1" dirty="0"/>
              <a:t> </a:t>
            </a:r>
            <a:endParaRPr lang="en-US" sz="1800" b="1" dirty="0"/>
          </a:p>
        </p:txBody>
      </p:sp>
      <p:sp>
        <p:nvSpPr>
          <p:cNvPr id="5" name="TextBox 4">
            <a:extLst>
              <a:ext uri="{FF2B5EF4-FFF2-40B4-BE49-F238E27FC236}">
                <a16:creationId xmlns:a16="http://schemas.microsoft.com/office/drawing/2014/main" id="{548D6FB9-ABE2-4E84-CAAB-D1009712A584}"/>
              </a:ext>
            </a:extLst>
          </p:cNvPr>
          <p:cNvSpPr txBox="1"/>
          <p:nvPr/>
        </p:nvSpPr>
        <p:spPr>
          <a:xfrm>
            <a:off x="310672" y="1052052"/>
            <a:ext cx="3415754" cy="369332"/>
          </a:xfrm>
          <a:prstGeom prst="rect">
            <a:avLst/>
          </a:prstGeom>
          <a:solidFill>
            <a:schemeClr val="accent1"/>
          </a:solidFill>
        </p:spPr>
        <p:txBody>
          <a:bodyPr wrap="square" rtlCol="0">
            <a:spAutoFit/>
          </a:bodyPr>
          <a:lstStyle/>
          <a:p>
            <a:r>
              <a:rPr lang="en-US" sz="1800" b="1" dirty="0"/>
              <a:t>I’m not an expert on birds.</a:t>
            </a:r>
          </a:p>
        </p:txBody>
      </p:sp>
      <p:sp>
        <p:nvSpPr>
          <p:cNvPr id="6" name="TextBox 5">
            <a:extLst>
              <a:ext uri="{FF2B5EF4-FFF2-40B4-BE49-F238E27FC236}">
                <a16:creationId xmlns:a16="http://schemas.microsoft.com/office/drawing/2014/main" id="{5C01CB79-286B-C3D0-EB7F-BFD1F4D07B3B}"/>
              </a:ext>
            </a:extLst>
          </p:cNvPr>
          <p:cNvSpPr txBox="1"/>
          <p:nvPr/>
        </p:nvSpPr>
        <p:spPr>
          <a:xfrm>
            <a:off x="310673" y="3161878"/>
            <a:ext cx="3484580" cy="369332"/>
          </a:xfrm>
          <a:prstGeom prst="rect">
            <a:avLst/>
          </a:prstGeom>
          <a:solidFill>
            <a:schemeClr val="accent1"/>
          </a:solidFill>
        </p:spPr>
        <p:txBody>
          <a:bodyPr wrap="square" rtlCol="0">
            <a:spAutoFit/>
          </a:bodyPr>
          <a:lstStyle/>
          <a:p>
            <a:r>
              <a:rPr lang="en-US" sz="1800" b="1" dirty="0"/>
              <a:t>But the female is on the right.</a:t>
            </a:r>
          </a:p>
        </p:txBody>
      </p:sp>
      <p:sp>
        <p:nvSpPr>
          <p:cNvPr id="7" name="TextBox 6">
            <a:extLst>
              <a:ext uri="{FF2B5EF4-FFF2-40B4-BE49-F238E27FC236}">
                <a16:creationId xmlns:a16="http://schemas.microsoft.com/office/drawing/2014/main" id="{FF13114B-293D-2BB3-7524-CE0E430538EB}"/>
              </a:ext>
            </a:extLst>
          </p:cNvPr>
          <p:cNvSpPr txBox="1"/>
          <p:nvPr/>
        </p:nvSpPr>
        <p:spPr>
          <a:xfrm>
            <a:off x="4050891" y="1299195"/>
            <a:ext cx="4866967" cy="872034"/>
          </a:xfrm>
          <a:prstGeom prst="rect">
            <a:avLst/>
          </a:prstGeom>
          <a:noFill/>
        </p:spPr>
        <p:txBody>
          <a:bodyPr wrap="square" rtlCol="0">
            <a:spAutoFit/>
          </a:bodyPr>
          <a:lstStyle/>
          <a:p>
            <a:pPr>
              <a:lnSpc>
                <a:spcPct val="150000"/>
              </a:lnSpc>
            </a:pPr>
            <a:r>
              <a:rPr lang="en-US" sz="1800" b="1" dirty="0"/>
              <a:t>Question: Which type of argument does the writer make?</a:t>
            </a:r>
          </a:p>
        </p:txBody>
      </p:sp>
      <p:sp>
        <p:nvSpPr>
          <p:cNvPr id="8" name="TextBox 7">
            <a:extLst>
              <a:ext uri="{FF2B5EF4-FFF2-40B4-BE49-F238E27FC236}">
                <a16:creationId xmlns:a16="http://schemas.microsoft.com/office/drawing/2014/main" id="{72BFA534-F95A-2205-DCD7-7CA7F7D3D1F6}"/>
              </a:ext>
            </a:extLst>
          </p:cNvPr>
          <p:cNvSpPr txBox="1"/>
          <p:nvPr/>
        </p:nvSpPr>
        <p:spPr>
          <a:xfrm>
            <a:off x="4050892" y="2419192"/>
            <a:ext cx="5024284" cy="369332"/>
          </a:xfrm>
          <a:prstGeom prst="rect">
            <a:avLst/>
          </a:prstGeom>
          <a:noFill/>
        </p:spPr>
        <p:txBody>
          <a:bodyPr wrap="square" rtlCol="0">
            <a:spAutoFit/>
          </a:bodyPr>
          <a:lstStyle/>
          <a:p>
            <a:r>
              <a:rPr lang="en-US" sz="1800" dirty="0"/>
              <a:t>A. Predictive argument</a:t>
            </a:r>
          </a:p>
        </p:txBody>
      </p:sp>
      <p:sp>
        <p:nvSpPr>
          <p:cNvPr id="9" name="TextBox 8">
            <a:extLst>
              <a:ext uri="{FF2B5EF4-FFF2-40B4-BE49-F238E27FC236}">
                <a16:creationId xmlns:a16="http://schemas.microsoft.com/office/drawing/2014/main" id="{B97D119B-9F8A-2299-A944-58C6E3FC74FD}"/>
              </a:ext>
            </a:extLst>
          </p:cNvPr>
          <p:cNvSpPr txBox="1"/>
          <p:nvPr/>
        </p:nvSpPr>
        <p:spPr>
          <a:xfrm>
            <a:off x="4050891" y="2995321"/>
            <a:ext cx="5024284" cy="369332"/>
          </a:xfrm>
          <a:prstGeom prst="rect">
            <a:avLst/>
          </a:prstGeom>
          <a:noFill/>
        </p:spPr>
        <p:txBody>
          <a:bodyPr wrap="square" rtlCol="0">
            <a:spAutoFit/>
          </a:bodyPr>
          <a:lstStyle/>
          <a:p>
            <a:r>
              <a:rPr lang="en-US" sz="1800" dirty="0"/>
              <a:t>B. Argument from generalization </a:t>
            </a:r>
          </a:p>
        </p:txBody>
      </p:sp>
      <p:sp>
        <p:nvSpPr>
          <p:cNvPr id="10" name="TextBox 9">
            <a:extLst>
              <a:ext uri="{FF2B5EF4-FFF2-40B4-BE49-F238E27FC236}">
                <a16:creationId xmlns:a16="http://schemas.microsoft.com/office/drawing/2014/main" id="{5F6CD57C-220D-1559-0184-3113922EC688}"/>
              </a:ext>
            </a:extLst>
          </p:cNvPr>
          <p:cNvSpPr txBox="1"/>
          <p:nvPr/>
        </p:nvSpPr>
        <p:spPr>
          <a:xfrm>
            <a:off x="4016478" y="3580255"/>
            <a:ext cx="5093109" cy="369332"/>
          </a:xfrm>
          <a:prstGeom prst="rect">
            <a:avLst/>
          </a:prstGeom>
          <a:noFill/>
        </p:spPr>
        <p:txBody>
          <a:bodyPr wrap="square" rtlCol="0">
            <a:spAutoFit/>
          </a:bodyPr>
          <a:lstStyle/>
          <a:p>
            <a:r>
              <a:rPr lang="en-US" sz="1800" dirty="0"/>
              <a:t>C. Argument from definition </a:t>
            </a:r>
          </a:p>
        </p:txBody>
      </p:sp>
      <p:sp>
        <p:nvSpPr>
          <p:cNvPr id="11" name="TextBox 10">
            <a:extLst>
              <a:ext uri="{FF2B5EF4-FFF2-40B4-BE49-F238E27FC236}">
                <a16:creationId xmlns:a16="http://schemas.microsoft.com/office/drawing/2014/main" id="{32174C28-8553-532F-AADB-4CBB10AF3FDA}"/>
              </a:ext>
            </a:extLst>
          </p:cNvPr>
          <p:cNvSpPr txBox="1"/>
          <p:nvPr/>
        </p:nvSpPr>
        <p:spPr>
          <a:xfrm>
            <a:off x="4016477" y="4165189"/>
            <a:ext cx="5093109" cy="369332"/>
          </a:xfrm>
          <a:prstGeom prst="rect">
            <a:avLst/>
          </a:prstGeom>
          <a:noFill/>
        </p:spPr>
        <p:txBody>
          <a:bodyPr wrap="square" rtlCol="0">
            <a:spAutoFit/>
          </a:bodyPr>
          <a:lstStyle/>
          <a:p>
            <a:r>
              <a:rPr lang="en-US" sz="1800" dirty="0"/>
              <a:t>D. Argument from elimination </a:t>
            </a:r>
          </a:p>
        </p:txBody>
      </p:sp>
      <p:sp>
        <p:nvSpPr>
          <p:cNvPr id="2" name="TextBox 1">
            <a:extLst>
              <a:ext uri="{FF2B5EF4-FFF2-40B4-BE49-F238E27FC236}">
                <a16:creationId xmlns:a16="http://schemas.microsoft.com/office/drawing/2014/main" id="{7A80DE9E-0CA6-499D-D06F-914336A87C1B}"/>
              </a:ext>
            </a:extLst>
          </p:cNvPr>
          <p:cNvSpPr txBox="1"/>
          <p:nvPr/>
        </p:nvSpPr>
        <p:spPr>
          <a:xfrm>
            <a:off x="3529781" y="4595329"/>
            <a:ext cx="5614219" cy="2262671"/>
          </a:xfrm>
          <a:prstGeom prst="rect">
            <a:avLst/>
          </a:prstGeom>
          <a:noFill/>
        </p:spPr>
        <p:txBody>
          <a:bodyPr wrap="square" rtlCol="0">
            <a:spAutoFit/>
          </a:bodyPr>
          <a:lstStyle/>
          <a:p>
            <a:pPr>
              <a:lnSpc>
                <a:spcPct val="150000"/>
              </a:lnSpc>
            </a:pPr>
            <a:r>
              <a:rPr lang="en-US" sz="1600" b="1" dirty="0"/>
              <a:t>General premise</a:t>
            </a:r>
            <a:r>
              <a:rPr lang="en-US" sz="1600" dirty="0"/>
              <a:t>: In any mating pair, the female is more verbally aggressive than the male.</a:t>
            </a:r>
          </a:p>
          <a:p>
            <a:pPr>
              <a:lnSpc>
                <a:spcPct val="150000"/>
              </a:lnSpc>
            </a:pPr>
            <a:r>
              <a:rPr lang="en-US" sz="1600" b="1" dirty="0"/>
              <a:t>Minor premise:</a:t>
            </a:r>
            <a:r>
              <a:rPr lang="en-US" sz="1600" dirty="0"/>
              <a:t> The bird on the right is more verbally aggressive.</a:t>
            </a:r>
          </a:p>
          <a:p>
            <a:pPr>
              <a:lnSpc>
                <a:spcPct val="150000"/>
              </a:lnSpc>
            </a:pPr>
            <a:r>
              <a:rPr lang="en-US" sz="1600" b="1" dirty="0"/>
              <a:t>Conclusion</a:t>
            </a:r>
            <a:r>
              <a:rPr lang="en-US" sz="1600" dirty="0"/>
              <a:t>: So, it logically follows that the bird on the right  is the female.   </a:t>
            </a:r>
          </a:p>
        </p:txBody>
      </p:sp>
    </p:spTree>
    <p:extLst>
      <p:ext uri="{BB962C8B-B14F-4D97-AF65-F5344CB8AC3E}">
        <p14:creationId xmlns:p14="http://schemas.microsoft.com/office/powerpoint/2010/main" val="73245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3"/>
          <p:cNvSpPr txBox="1">
            <a:spLocks noGrp="1"/>
          </p:cNvSpPr>
          <p:nvPr>
            <p:ph type="title"/>
          </p:nvPr>
        </p:nvSpPr>
        <p:spPr>
          <a:xfrm>
            <a:off x="228600" y="2667000"/>
            <a:ext cx="8534400" cy="868363"/>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None/>
            </a:pPr>
            <a:r>
              <a:rPr lang="en-US" sz="3000" i="0" dirty="0"/>
              <a:t>Evaluate these inductive arguments </a:t>
            </a:r>
            <a:br>
              <a:rPr lang="en-US" sz="3000" i="0" dirty="0"/>
            </a:br>
            <a:r>
              <a:rPr lang="en-US" sz="3000" i="0" dirty="0"/>
              <a:t>with critical questions.</a:t>
            </a:r>
            <a:endParaRPr i="0" dirty="0"/>
          </a:p>
        </p:txBody>
      </p:sp>
      <p:sp>
        <p:nvSpPr>
          <p:cNvPr id="502" name="Google Shape;502;p23"/>
          <p:cNvSpPr/>
          <p:nvPr/>
        </p:nvSpPr>
        <p:spPr>
          <a:xfrm>
            <a:off x="2438400" y="1387475"/>
            <a:ext cx="4610100"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0000"/>
                </a:solidFill>
                <a:latin typeface="Calibri"/>
                <a:ea typeface="Calibri"/>
                <a:cs typeface="Calibri"/>
                <a:sym typeface="Calibri"/>
              </a:rPr>
              <a:t>FURTHER APPLICATION</a:t>
            </a:r>
            <a:endParaRPr sz="2400" b="1">
              <a:solidFill>
                <a:schemeClr val="dk1"/>
              </a:solidFill>
              <a:latin typeface="Arial"/>
              <a:ea typeface="Arial"/>
              <a:cs typeface="Arial"/>
              <a:sym typeface="Arial"/>
            </a:endParaRPr>
          </a:p>
        </p:txBody>
      </p:sp>
    </p:spTree>
  </p:cSld>
  <p:clrMapOvr>
    <a:masterClrMapping/>
  </p:clrMapOvr>
  <p:transition>
    <p:check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4"/>
          <p:cNvSpPr txBox="1">
            <a:spLocks noGrp="1"/>
          </p:cNvSpPr>
          <p:nvPr>
            <p:ph type="body" idx="1"/>
          </p:nvPr>
        </p:nvSpPr>
        <p:spPr>
          <a:xfrm>
            <a:off x="247650" y="1066800"/>
            <a:ext cx="8648700" cy="243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Arial"/>
                <a:ea typeface="Arial"/>
                <a:cs typeface="Arial"/>
                <a:sym typeface="Arial"/>
              </a:rPr>
              <a:t>Students in University X was going to vote for a student president and the election organizers held a survey before the election day. 55% of the surveyed students from the 1</a:t>
            </a:r>
            <a:r>
              <a:rPr lang="en-US" sz="1800" baseline="30000">
                <a:latin typeface="Arial"/>
                <a:ea typeface="Arial"/>
                <a:cs typeface="Arial"/>
                <a:sym typeface="Arial"/>
              </a:rPr>
              <a:t>st</a:t>
            </a:r>
            <a:r>
              <a:rPr lang="en-US" sz="1800">
                <a:latin typeface="Arial"/>
                <a:ea typeface="Arial"/>
                <a:cs typeface="Arial"/>
                <a:sym typeface="Arial"/>
              </a:rPr>
              <a:t>, 2</a:t>
            </a:r>
            <a:r>
              <a:rPr lang="en-US" sz="1800" baseline="30000">
                <a:latin typeface="Arial"/>
                <a:ea typeface="Arial"/>
                <a:cs typeface="Arial"/>
                <a:sym typeface="Arial"/>
              </a:rPr>
              <a:t>nd</a:t>
            </a:r>
            <a:r>
              <a:rPr lang="en-US" sz="1800">
                <a:latin typeface="Arial"/>
                <a:ea typeface="Arial"/>
                <a:cs typeface="Arial"/>
                <a:sym typeface="Arial"/>
              </a:rPr>
              <a:t>, 3</a:t>
            </a:r>
            <a:r>
              <a:rPr lang="en-US" sz="1800" baseline="30000">
                <a:latin typeface="Arial"/>
                <a:ea typeface="Arial"/>
                <a:cs typeface="Arial"/>
                <a:sym typeface="Arial"/>
              </a:rPr>
              <a:t>rd</a:t>
            </a:r>
            <a:r>
              <a:rPr lang="en-US" sz="1800">
                <a:latin typeface="Arial"/>
                <a:ea typeface="Arial"/>
                <a:cs typeface="Arial"/>
                <a:sym typeface="Arial"/>
              </a:rPr>
              <a:t>  and 4</a:t>
            </a:r>
            <a:r>
              <a:rPr lang="en-US" sz="1800" baseline="30000">
                <a:latin typeface="Arial"/>
                <a:ea typeface="Arial"/>
                <a:cs typeface="Arial"/>
                <a:sym typeface="Arial"/>
              </a:rPr>
              <a:t>th</a:t>
            </a:r>
            <a:r>
              <a:rPr lang="en-US" sz="1800">
                <a:latin typeface="Arial"/>
                <a:ea typeface="Arial"/>
                <a:cs typeface="Arial"/>
                <a:sym typeface="Arial"/>
              </a:rPr>
              <a:t> years said that they would vote for Peter Smith and 45% would vote for the other competitor. Based on the survey results, the election organizers concluded that Peter Smith would win the election.  </a:t>
            </a:r>
            <a:endParaRPr sz="1800">
              <a:latin typeface="Times New Roman"/>
              <a:ea typeface="Times New Roman"/>
              <a:cs typeface="Times New Roman"/>
              <a:sym typeface="Times New Roman"/>
            </a:endParaRPr>
          </a:p>
          <a:p>
            <a:pPr marL="342900" lvl="0" indent="-139700" algn="l" rtl="0">
              <a:spcBef>
                <a:spcPts val="640"/>
              </a:spcBef>
              <a:spcAft>
                <a:spcPts val="0"/>
              </a:spcAft>
              <a:buSzPts val="3200"/>
              <a:buNone/>
            </a:pPr>
            <a:endParaRPr/>
          </a:p>
        </p:txBody>
      </p:sp>
      <p:sp>
        <p:nvSpPr>
          <p:cNvPr id="509" name="Google Shape;509;p24"/>
          <p:cNvSpPr txBox="1"/>
          <p:nvPr/>
        </p:nvSpPr>
        <p:spPr>
          <a:xfrm>
            <a:off x="145328" y="213738"/>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1. Inductive generalization </a:t>
            </a:r>
            <a:endParaRPr sz="2400">
              <a:solidFill>
                <a:schemeClr val="dk1"/>
              </a:solidFill>
              <a:latin typeface="Arial"/>
              <a:ea typeface="Arial"/>
              <a:cs typeface="Arial"/>
              <a:sym typeface="Arial"/>
            </a:endParaRPr>
          </a:p>
        </p:txBody>
      </p:sp>
      <p:sp>
        <p:nvSpPr>
          <p:cNvPr id="510" name="Google Shape;510;p24"/>
          <p:cNvSpPr txBox="1"/>
          <p:nvPr/>
        </p:nvSpPr>
        <p:spPr>
          <a:xfrm>
            <a:off x="329045" y="4315486"/>
            <a:ext cx="5257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Arial"/>
                <a:ea typeface="Arial"/>
                <a:cs typeface="Arial"/>
                <a:sym typeface="Arial"/>
              </a:rPr>
              <a:t>Sample critical questions</a:t>
            </a:r>
            <a:r>
              <a:rPr lang="en-US" sz="20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sp>
        <p:nvSpPr>
          <p:cNvPr id="511" name="Google Shape;511;p24"/>
          <p:cNvSpPr txBox="1"/>
          <p:nvPr/>
        </p:nvSpPr>
        <p:spPr>
          <a:xfrm>
            <a:off x="176356" y="4876800"/>
            <a:ext cx="8853343" cy="102592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What is the ratio of surveyed students/voting students?  </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University X a four-year or six-year (medical) university?</a:t>
            </a:r>
            <a:endParaRPr/>
          </a:p>
        </p:txBody>
      </p:sp>
      <p:cxnSp>
        <p:nvCxnSpPr>
          <p:cNvPr id="512" name="Google Shape;512;p24"/>
          <p:cNvCxnSpPr/>
          <p:nvPr/>
        </p:nvCxnSpPr>
        <p:spPr>
          <a:xfrm>
            <a:off x="304800" y="2286000"/>
            <a:ext cx="3352800" cy="0"/>
          </a:xfrm>
          <a:prstGeom prst="straightConnector1">
            <a:avLst/>
          </a:prstGeom>
          <a:noFill/>
          <a:ln w="28575" cap="flat" cmpd="sng">
            <a:solidFill>
              <a:srgbClr val="FF0000"/>
            </a:solidFill>
            <a:prstDash val="solid"/>
            <a:round/>
            <a:headEnd type="none" w="sm" len="sm"/>
            <a:tailEnd type="none" w="sm" len="sm"/>
          </a:ln>
        </p:spPr>
      </p:cxnSp>
      <p:sp>
        <p:nvSpPr>
          <p:cNvPr id="513" name="Google Shape;513;p24"/>
          <p:cNvSpPr txBox="1"/>
          <p:nvPr/>
        </p:nvSpPr>
        <p:spPr>
          <a:xfrm>
            <a:off x="247650" y="3590835"/>
            <a:ext cx="6019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sample size and representation.</a:t>
            </a:r>
            <a:endParaRPr/>
          </a:p>
        </p:txBody>
      </p:sp>
      <p:cxnSp>
        <p:nvCxnSpPr>
          <p:cNvPr id="514" name="Google Shape;514;p24"/>
          <p:cNvCxnSpPr/>
          <p:nvPr/>
        </p:nvCxnSpPr>
        <p:spPr>
          <a:xfrm>
            <a:off x="6477000" y="1905000"/>
            <a:ext cx="18288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5"/>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49</a:t>
            </a:fld>
            <a:endParaRPr sz="1200">
              <a:solidFill>
                <a:srgbClr val="4471A6"/>
              </a:solidFill>
              <a:latin typeface="Arial"/>
              <a:ea typeface="Arial"/>
              <a:cs typeface="Arial"/>
              <a:sym typeface="Arial"/>
            </a:endParaRPr>
          </a:p>
        </p:txBody>
      </p:sp>
      <p:sp>
        <p:nvSpPr>
          <p:cNvPr id="521" name="Google Shape;521;p25"/>
          <p:cNvSpPr txBox="1"/>
          <p:nvPr/>
        </p:nvSpPr>
        <p:spPr>
          <a:xfrm>
            <a:off x="419100" y="1066800"/>
            <a:ext cx="8305800" cy="16858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“AZ company began making loss two years ago. There have not been any signs of profits until now. The management will declare bankruptcy in the next 2 years.”</a:t>
            </a:r>
            <a:endParaRPr/>
          </a:p>
        </p:txBody>
      </p:sp>
      <p:sp>
        <p:nvSpPr>
          <p:cNvPr id="522" name="Google Shape;522;p25"/>
          <p:cNvSpPr txBox="1"/>
          <p:nvPr/>
        </p:nvSpPr>
        <p:spPr>
          <a:xfrm>
            <a:off x="-6927" y="291461"/>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2. Predictive argument </a:t>
            </a:r>
            <a:endParaRPr sz="2400">
              <a:solidFill>
                <a:schemeClr val="dk1"/>
              </a:solidFill>
              <a:latin typeface="Arial"/>
              <a:ea typeface="Arial"/>
              <a:cs typeface="Arial"/>
              <a:sym typeface="Arial"/>
            </a:endParaRPr>
          </a:p>
        </p:txBody>
      </p:sp>
      <p:cxnSp>
        <p:nvCxnSpPr>
          <p:cNvPr id="523" name="Google Shape;523;p25"/>
          <p:cNvCxnSpPr/>
          <p:nvPr/>
        </p:nvCxnSpPr>
        <p:spPr>
          <a:xfrm>
            <a:off x="2438400" y="2667000"/>
            <a:ext cx="2895600" cy="0"/>
          </a:xfrm>
          <a:prstGeom prst="straightConnector1">
            <a:avLst/>
          </a:prstGeom>
          <a:noFill/>
          <a:ln w="28575" cap="flat" cmpd="sng">
            <a:solidFill>
              <a:srgbClr val="FF0000"/>
            </a:solidFill>
            <a:prstDash val="solid"/>
            <a:round/>
            <a:headEnd type="none" w="sm" len="sm"/>
            <a:tailEnd type="none" w="sm" len="sm"/>
          </a:ln>
        </p:spPr>
      </p:cxnSp>
      <p:sp>
        <p:nvSpPr>
          <p:cNvPr id="524" name="Google Shape;524;p25"/>
          <p:cNvSpPr txBox="1"/>
          <p:nvPr/>
        </p:nvSpPr>
        <p:spPr>
          <a:xfrm>
            <a:off x="176357" y="4497388"/>
            <a:ext cx="8853343" cy="216469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Are the management in the last two years and the next two years the same?</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Has the economy been in a crisis and are there any signs of recovery now? </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Will there be any governmental support for declining businesses? </a:t>
            </a:r>
            <a:endParaRPr/>
          </a:p>
          <a:p>
            <a:pPr marL="457200" marR="0" lvl="0" indent="-342900" algn="l" rtl="0">
              <a:lnSpc>
                <a:spcPct val="150000"/>
              </a:lnSpc>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25" name="Google Shape;525;p25"/>
          <p:cNvSpPr txBox="1"/>
          <p:nvPr/>
        </p:nvSpPr>
        <p:spPr>
          <a:xfrm>
            <a:off x="419100" y="3957936"/>
            <a:ext cx="5257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Arial"/>
                <a:ea typeface="Arial"/>
                <a:cs typeface="Arial"/>
                <a:sym typeface="Arial"/>
              </a:rPr>
              <a:t>Sample critical questions</a:t>
            </a:r>
            <a:r>
              <a:rPr lang="en-US" sz="20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sp>
        <p:nvSpPr>
          <p:cNvPr id="526" name="Google Shape;526;p25"/>
          <p:cNvSpPr txBox="1"/>
          <p:nvPr/>
        </p:nvSpPr>
        <p:spPr>
          <a:xfrm>
            <a:off x="495300" y="3079203"/>
            <a:ext cx="6019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Point out possible changes in the future.</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93227C-36D9-4565-BDE1-276EE4B0184D}"/>
              </a:ext>
            </a:extLst>
          </p:cNvPr>
          <p:cNvPicPr>
            <a:picLocks noChangeAspect="1"/>
          </p:cNvPicPr>
          <p:nvPr/>
        </p:nvPicPr>
        <p:blipFill>
          <a:blip r:embed="rId2"/>
          <a:stretch>
            <a:fillRect/>
          </a:stretch>
        </p:blipFill>
        <p:spPr>
          <a:xfrm>
            <a:off x="180975" y="1097272"/>
            <a:ext cx="8782050" cy="5791200"/>
          </a:xfrm>
          <a:prstGeom prst="rect">
            <a:avLst/>
          </a:prstGeom>
        </p:spPr>
      </p:pic>
      <p:sp>
        <p:nvSpPr>
          <p:cNvPr id="5" name="Google Shape;228;p1">
            <a:extLst>
              <a:ext uri="{FF2B5EF4-FFF2-40B4-BE49-F238E27FC236}">
                <a16:creationId xmlns:a16="http://schemas.microsoft.com/office/drawing/2014/main" id="{C0F8CC4D-3109-032A-DA1E-13D0C8C1A1A4}"/>
              </a:ext>
            </a:extLst>
          </p:cNvPr>
          <p:cNvSpPr txBox="1"/>
          <p:nvPr/>
        </p:nvSpPr>
        <p:spPr>
          <a:xfrm>
            <a:off x="1683676" y="60716"/>
            <a:ext cx="5562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dirty="0">
                <a:solidFill>
                  <a:schemeClr val="dk1"/>
                </a:solidFill>
                <a:latin typeface="Arial"/>
                <a:ea typeface="Arial"/>
                <a:cs typeface="Arial"/>
                <a:sym typeface="Arial"/>
              </a:rPr>
              <a:t>Review of Chapter 3</a:t>
            </a:r>
            <a:endParaRPr dirty="0"/>
          </a:p>
        </p:txBody>
      </p:sp>
      <p:sp>
        <p:nvSpPr>
          <p:cNvPr id="6" name="TextBox 5">
            <a:extLst>
              <a:ext uri="{FF2B5EF4-FFF2-40B4-BE49-F238E27FC236}">
                <a16:creationId xmlns:a16="http://schemas.microsoft.com/office/drawing/2014/main" id="{811113A1-DCB1-2C14-CA0A-9095930D7975}"/>
              </a:ext>
            </a:extLst>
          </p:cNvPr>
          <p:cNvSpPr txBox="1"/>
          <p:nvPr/>
        </p:nvSpPr>
        <p:spPr>
          <a:xfrm>
            <a:off x="4352004" y="2490019"/>
            <a:ext cx="4526525" cy="2954655"/>
          </a:xfrm>
          <a:prstGeom prst="rect">
            <a:avLst/>
          </a:prstGeom>
          <a:noFill/>
        </p:spPr>
        <p:txBody>
          <a:bodyPr wrap="square" rtlCol="0">
            <a:spAutoFit/>
          </a:bodyPr>
          <a:lstStyle/>
          <a:p>
            <a:pPr>
              <a:spcBef>
                <a:spcPts val="1200"/>
              </a:spcBef>
            </a:pPr>
            <a:r>
              <a:rPr lang="en-US" sz="1800" dirty="0">
                <a:solidFill>
                  <a:srgbClr val="FF0000"/>
                </a:solidFill>
              </a:rPr>
              <a:t>Reasoning pattern: </a:t>
            </a:r>
          </a:p>
          <a:p>
            <a:pPr>
              <a:spcBef>
                <a:spcPts val="1200"/>
              </a:spcBef>
            </a:pPr>
            <a:endParaRPr lang="en-US" sz="1800" dirty="0">
              <a:solidFill>
                <a:srgbClr val="FF0000"/>
              </a:solidFill>
            </a:endParaRPr>
          </a:p>
          <a:p>
            <a:pPr>
              <a:spcBef>
                <a:spcPts val="1200"/>
              </a:spcBef>
            </a:pPr>
            <a:r>
              <a:rPr lang="en-US" sz="1800" dirty="0">
                <a:solidFill>
                  <a:srgbClr val="FF0000"/>
                </a:solidFill>
              </a:rPr>
              <a:t>Type of argument: </a:t>
            </a:r>
          </a:p>
          <a:p>
            <a:pPr>
              <a:spcBef>
                <a:spcPts val="1200"/>
              </a:spcBef>
            </a:pPr>
            <a:endParaRPr lang="en-US" sz="1800" dirty="0">
              <a:solidFill>
                <a:srgbClr val="FF0000"/>
              </a:solidFill>
            </a:endParaRPr>
          </a:p>
          <a:p>
            <a:pPr>
              <a:spcBef>
                <a:spcPts val="1200"/>
              </a:spcBef>
            </a:pPr>
            <a:r>
              <a:rPr lang="en-US" sz="1800" dirty="0">
                <a:solidFill>
                  <a:srgbClr val="FF0000"/>
                </a:solidFill>
              </a:rPr>
              <a:t>Valid or invalid? Explain</a:t>
            </a:r>
          </a:p>
          <a:p>
            <a:pPr>
              <a:spcBef>
                <a:spcPts val="1200"/>
              </a:spcBef>
            </a:pPr>
            <a:endParaRPr lang="en-US" sz="1800" dirty="0">
              <a:solidFill>
                <a:srgbClr val="FF0000"/>
              </a:solidFill>
            </a:endParaRPr>
          </a:p>
          <a:p>
            <a:pPr>
              <a:spcBef>
                <a:spcPts val="1200"/>
              </a:spcBef>
            </a:pPr>
            <a:r>
              <a:rPr lang="en-US" sz="1800" dirty="0">
                <a:solidFill>
                  <a:srgbClr val="FF0000"/>
                </a:solidFill>
              </a:rPr>
              <a:t>Sound or unsound? Explain  </a:t>
            </a:r>
            <a:endParaRPr lang="en-US" sz="2400" dirty="0">
              <a:solidFill>
                <a:srgbClr val="FF0000"/>
              </a:solidFill>
            </a:endParaRPr>
          </a:p>
        </p:txBody>
      </p:sp>
    </p:spTree>
    <p:extLst>
      <p:ext uri="{BB962C8B-B14F-4D97-AF65-F5344CB8AC3E}">
        <p14:creationId xmlns:p14="http://schemas.microsoft.com/office/powerpoint/2010/main" val="2877759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50</a:t>
            </a:fld>
            <a:endParaRPr sz="1200">
              <a:solidFill>
                <a:srgbClr val="4471A6"/>
              </a:solidFill>
              <a:latin typeface="Arial"/>
              <a:ea typeface="Arial"/>
              <a:cs typeface="Arial"/>
              <a:sym typeface="Arial"/>
            </a:endParaRPr>
          </a:p>
        </p:txBody>
      </p:sp>
      <p:sp>
        <p:nvSpPr>
          <p:cNvPr id="533" name="Google Shape;533;p26"/>
          <p:cNvSpPr txBox="1"/>
          <p:nvPr/>
        </p:nvSpPr>
        <p:spPr>
          <a:xfrm>
            <a:off x="152400" y="1126330"/>
            <a:ext cx="8836025" cy="279384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“In order to raise the levels of students’ English skills, all schools must adopt the “Back to Basics” English program. According to ABC News Agency, the Ministry of Education developed this program to improve English skills among students nationwide.”</a:t>
            </a:r>
            <a:r>
              <a:rPr lang="en-US" sz="2000">
                <a:solidFill>
                  <a:schemeClr val="dk1"/>
                </a:solidFill>
                <a:latin typeface="Arial"/>
                <a:ea typeface="Arial"/>
                <a:cs typeface="Arial"/>
                <a:sym typeface="Arial"/>
              </a:rPr>
              <a:t>  </a:t>
            </a:r>
            <a:endParaRPr/>
          </a:p>
        </p:txBody>
      </p:sp>
      <p:sp>
        <p:nvSpPr>
          <p:cNvPr id="534" name="Google Shape;534;p26"/>
          <p:cNvSpPr txBox="1"/>
          <p:nvPr/>
        </p:nvSpPr>
        <p:spPr>
          <a:xfrm>
            <a:off x="0" y="296863"/>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3. Argument from authority</a:t>
            </a:r>
            <a:endParaRPr sz="2400">
              <a:solidFill>
                <a:schemeClr val="dk1"/>
              </a:solidFill>
              <a:latin typeface="Arial"/>
              <a:ea typeface="Arial"/>
              <a:cs typeface="Arial"/>
              <a:sym typeface="Arial"/>
            </a:endParaRPr>
          </a:p>
        </p:txBody>
      </p:sp>
      <p:cxnSp>
        <p:nvCxnSpPr>
          <p:cNvPr id="535" name="Google Shape;535;p26"/>
          <p:cNvCxnSpPr/>
          <p:nvPr/>
        </p:nvCxnSpPr>
        <p:spPr>
          <a:xfrm>
            <a:off x="304800" y="2743200"/>
            <a:ext cx="4191000" cy="0"/>
          </a:xfrm>
          <a:prstGeom prst="straightConnector1">
            <a:avLst/>
          </a:prstGeom>
          <a:noFill/>
          <a:ln w="28575" cap="flat" cmpd="sng">
            <a:solidFill>
              <a:srgbClr val="FF0000"/>
            </a:solidFill>
            <a:prstDash val="solid"/>
            <a:round/>
            <a:headEnd type="none" w="sm" len="sm"/>
            <a:tailEnd type="none" w="sm" len="sm"/>
          </a:ln>
        </p:spPr>
      </p:cxnSp>
      <p:sp>
        <p:nvSpPr>
          <p:cNvPr id="536" name="Google Shape;536;p26"/>
          <p:cNvSpPr txBox="1"/>
          <p:nvPr/>
        </p:nvSpPr>
        <p:spPr>
          <a:xfrm>
            <a:off x="162790" y="4774836"/>
            <a:ext cx="8991600" cy="102592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ABC News Agency a trustworthy source of information?</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the Ministry of Education always reliable with its leadership? </a:t>
            </a:r>
            <a:endParaRPr/>
          </a:p>
        </p:txBody>
      </p:sp>
      <p:cxnSp>
        <p:nvCxnSpPr>
          <p:cNvPr id="537" name="Google Shape;537;p26"/>
          <p:cNvCxnSpPr/>
          <p:nvPr/>
        </p:nvCxnSpPr>
        <p:spPr>
          <a:xfrm>
            <a:off x="4724400" y="2743200"/>
            <a:ext cx="3276600" cy="0"/>
          </a:xfrm>
          <a:prstGeom prst="straightConnector1">
            <a:avLst/>
          </a:prstGeom>
          <a:noFill/>
          <a:ln w="28575" cap="flat" cmpd="sng">
            <a:solidFill>
              <a:srgbClr val="FF0000"/>
            </a:solidFill>
            <a:prstDash val="solid"/>
            <a:round/>
            <a:headEnd type="none" w="sm" len="sm"/>
            <a:tailEnd type="none" w="sm" len="sm"/>
          </a:ln>
        </p:spPr>
      </p:cxnSp>
      <p:sp>
        <p:nvSpPr>
          <p:cNvPr id="538" name="Google Shape;538;p26"/>
          <p:cNvSpPr txBox="1"/>
          <p:nvPr/>
        </p:nvSpPr>
        <p:spPr>
          <a:xfrm>
            <a:off x="166254" y="3998061"/>
            <a:ext cx="8215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Question the reliability and appropriateness of the authority </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7"/>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51</a:t>
            </a:fld>
            <a:endParaRPr sz="1200">
              <a:solidFill>
                <a:srgbClr val="4471A6"/>
              </a:solidFill>
              <a:latin typeface="Arial"/>
              <a:ea typeface="Arial"/>
              <a:cs typeface="Arial"/>
              <a:sym typeface="Arial"/>
            </a:endParaRPr>
          </a:p>
        </p:txBody>
      </p:sp>
      <p:sp>
        <p:nvSpPr>
          <p:cNvPr id="544" name="Google Shape;544;p27"/>
          <p:cNvSpPr txBox="1">
            <a:spLocks noGrp="1"/>
          </p:cNvSpPr>
          <p:nvPr>
            <p:ph type="body" idx="4294967295"/>
          </p:nvPr>
        </p:nvSpPr>
        <p:spPr>
          <a:xfrm>
            <a:off x="-107951" y="537093"/>
            <a:ext cx="9096375" cy="2534027"/>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400"/>
              <a:buFont typeface="Noto Sans Symbols"/>
              <a:buNone/>
            </a:pPr>
            <a:r>
              <a:rPr lang="en-US" sz="2400"/>
              <a:t>   </a:t>
            </a:r>
            <a:r>
              <a:rPr lang="en-US" sz="2000"/>
              <a:t>“Parents of young children are becoming increasingly concerned about how violence on television influences a child’s behavior and attitudes. During the past year, the ratings for Real Crime, one of the most popular prime-time shows, have steadily declined. Therefore, in order to boost our prime-time ratings, we should replace Real Crime with a comedy show for children.”  </a:t>
            </a:r>
            <a:endParaRPr sz="2400"/>
          </a:p>
        </p:txBody>
      </p:sp>
      <p:cxnSp>
        <p:nvCxnSpPr>
          <p:cNvPr id="545" name="Google Shape;545;p27"/>
          <p:cNvCxnSpPr/>
          <p:nvPr/>
        </p:nvCxnSpPr>
        <p:spPr>
          <a:xfrm>
            <a:off x="1524000" y="1828800"/>
            <a:ext cx="2819400" cy="0"/>
          </a:xfrm>
          <a:prstGeom prst="straightConnector1">
            <a:avLst/>
          </a:prstGeom>
          <a:noFill/>
          <a:ln w="28575" cap="flat" cmpd="sng">
            <a:solidFill>
              <a:srgbClr val="FF0000"/>
            </a:solidFill>
            <a:prstDash val="solid"/>
            <a:round/>
            <a:headEnd type="none" w="sm" len="sm"/>
            <a:tailEnd type="none" w="sm" len="sm"/>
          </a:ln>
        </p:spPr>
      </p:cxnSp>
      <p:sp>
        <p:nvSpPr>
          <p:cNvPr id="546" name="Google Shape;546;p27"/>
          <p:cNvSpPr txBox="1"/>
          <p:nvPr/>
        </p:nvSpPr>
        <p:spPr>
          <a:xfrm>
            <a:off x="0" y="24001"/>
            <a:ext cx="89154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3. Causal argument </a:t>
            </a:r>
            <a:endParaRPr sz="2400">
              <a:solidFill>
                <a:schemeClr val="dk1"/>
              </a:solidFill>
              <a:latin typeface="Arial"/>
              <a:ea typeface="Arial"/>
              <a:cs typeface="Arial"/>
              <a:sym typeface="Arial"/>
            </a:endParaRPr>
          </a:p>
        </p:txBody>
      </p:sp>
      <p:cxnSp>
        <p:nvCxnSpPr>
          <p:cNvPr id="547" name="Google Shape;547;p27"/>
          <p:cNvCxnSpPr/>
          <p:nvPr/>
        </p:nvCxnSpPr>
        <p:spPr>
          <a:xfrm>
            <a:off x="1143000" y="2209800"/>
            <a:ext cx="2514600" cy="0"/>
          </a:xfrm>
          <a:prstGeom prst="straightConnector1">
            <a:avLst/>
          </a:prstGeom>
          <a:noFill/>
          <a:ln w="28575" cap="flat" cmpd="sng">
            <a:solidFill>
              <a:srgbClr val="FF0000"/>
            </a:solidFill>
            <a:prstDash val="solid"/>
            <a:round/>
            <a:headEnd type="none" w="sm" len="sm"/>
            <a:tailEnd type="none" w="sm" len="sm"/>
          </a:ln>
        </p:spPr>
      </p:cxnSp>
      <p:sp>
        <p:nvSpPr>
          <p:cNvPr id="548" name="Google Shape;548;p27"/>
          <p:cNvSpPr txBox="1"/>
          <p:nvPr/>
        </p:nvSpPr>
        <p:spPr>
          <a:xfrm>
            <a:off x="3352800" y="3948100"/>
            <a:ext cx="5791200" cy="211852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Do children watch Real Crime?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Does Real Crime really show violence?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Have the ratings declined because of other factors like the changed hours or increased fee, etc.?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Will children watch the comedy show? </a:t>
            </a:r>
            <a:endParaRPr/>
          </a:p>
        </p:txBody>
      </p:sp>
      <p:pic>
        <p:nvPicPr>
          <p:cNvPr id="549" name="Google Shape;549;p27"/>
          <p:cNvPicPr preferRelativeResize="0"/>
          <p:nvPr/>
        </p:nvPicPr>
        <p:blipFill rotWithShape="1">
          <a:blip r:embed="rId3">
            <a:alphaModFix/>
          </a:blip>
          <a:srcRect/>
          <a:stretch/>
        </p:blipFill>
        <p:spPr>
          <a:xfrm>
            <a:off x="914400" y="4039566"/>
            <a:ext cx="2076643" cy="2030835"/>
          </a:xfrm>
          <a:prstGeom prst="rect">
            <a:avLst/>
          </a:prstGeom>
          <a:noFill/>
          <a:ln>
            <a:noFill/>
          </a:ln>
        </p:spPr>
      </p:pic>
      <p:sp>
        <p:nvSpPr>
          <p:cNvPr id="550" name="Google Shape;550;p27"/>
          <p:cNvSpPr txBox="1"/>
          <p:nvPr/>
        </p:nvSpPr>
        <p:spPr>
          <a:xfrm>
            <a:off x="1098654" y="6129720"/>
            <a:ext cx="1981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parents’ concern</a:t>
            </a:r>
            <a:endParaRPr/>
          </a:p>
        </p:txBody>
      </p:sp>
      <p:sp>
        <p:nvSpPr>
          <p:cNvPr id="551" name="Google Shape;551;p27"/>
          <p:cNvSpPr txBox="1"/>
          <p:nvPr/>
        </p:nvSpPr>
        <p:spPr>
          <a:xfrm rot="-5400000">
            <a:off x="-585130" y="4633912"/>
            <a:ext cx="2565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ratings of Real Crime</a:t>
            </a:r>
            <a:endParaRPr/>
          </a:p>
        </p:txBody>
      </p:sp>
      <p:sp>
        <p:nvSpPr>
          <p:cNvPr id="552" name="Google Shape;552;p27"/>
          <p:cNvSpPr txBox="1"/>
          <p:nvPr/>
        </p:nvSpPr>
        <p:spPr>
          <a:xfrm>
            <a:off x="304800" y="3071120"/>
            <a:ext cx="830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Question the correlation of the two factors</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8"/>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52</a:t>
            </a:fld>
            <a:endParaRPr sz="1200">
              <a:solidFill>
                <a:srgbClr val="4471A6"/>
              </a:solidFill>
              <a:latin typeface="Arial"/>
              <a:ea typeface="Arial"/>
              <a:cs typeface="Arial"/>
              <a:sym typeface="Arial"/>
            </a:endParaRPr>
          </a:p>
        </p:txBody>
      </p:sp>
      <p:sp>
        <p:nvSpPr>
          <p:cNvPr id="559" name="Google Shape;559;p28"/>
          <p:cNvSpPr txBox="1"/>
          <p:nvPr/>
        </p:nvSpPr>
        <p:spPr>
          <a:xfrm>
            <a:off x="127866" y="1024127"/>
            <a:ext cx="8988425" cy="17030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“Only 50% of country X’s undergraduate-level students are employed full-time within one year of graduation while about 90% of its graduate-level students find employment after graduation. It is obvious that country X has more job opportunities for those with higher qualifications.”</a:t>
            </a:r>
            <a:endParaRPr/>
          </a:p>
        </p:txBody>
      </p:sp>
      <p:sp>
        <p:nvSpPr>
          <p:cNvPr id="560" name="Google Shape;560;p28"/>
          <p:cNvSpPr txBox="1"/>
          <p:nvPr/>
        </p:nvSpPr>
        <p:spPr>
          <a:xfrm>
            <a:off x="0" y="152400"/>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4. Statistical argument  </a:t>
            </a:r>
            <a:endParaRPr sz="2400">
              <a:solidFill>
                <a:schemeClr val="dk1"/>
              </a:solidFill>
              <a:latin typeface="Arial"/>
              <a:ea typeface="Arial"/>
              <a:cs typeface="Arial"/>
              <a:sym typeface="Arial"/>
            </a:endParaRPr>
          </a:p>
        </p:txBody>
      </p:sp>
      <p:sp>
        <p:nvSpPr>
          <p:cNvPr id="561" name="Google Shape;561;p28"/>
          <p:cNvSpPr txBox="1"/>
          <p:nvPr/>
        </p:nvSpPr>
        <p:spPr>
          <a:xfrm>
            <a:off x="228601" y="4038600"/>
            <a:ext cx="8695723" cy="13175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Arial"/>
                <a:ea typeface="Arial"/>
                <a:cs typeface="Arial"/>
                <a:sym typeface="Arial"/>
              </a:rPr>
              <a:t>1. In how many years were 90% of graduate-level students surveyed (compared with one-year survey of undergraduate-level students)? </a:t>
            </a:r>
            <a:endParaRPr dirty="0"/>
          </a:p>
          <a:p>
            <a:pPr marL="457200" marR="0" lvl="0" indent="-342900" algn="l" rtl="0">
              <a:lnSpc>
                <a:spcPct val="120000"/>
              </a:lnSpc>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sp>
        <p:nvSpPr>
          <p:cNvPr id="562" name="Google Shape;562;p28"/>
          <p:cNvSpPr txBox="1"/>
          <p:nvPr/>
        </p:nvSpPr>
        <p:spPr>
          <a:xfrm>
            <a:off x="252846" y="3394304"/>
            <a:ext cx="8215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the reference class </a:t>
            </a:r>
            <a:endParaRPr/>
          </a:p>
        </p:txBody>
      </p:sp>
      <p:sp>
        <p:nvSpPr>
          <p:cNvPr id="563" name="Google Shape;563;p28"/>
          <p:cNvSpPr txBox="1"/>
          <p:nvPr/>
        </p:nvSpPr>
        <p:spPr>
          <a:xfrm>
            <a:off x="219676" y="5177067"/>
            <a:ext cx="8695723" cy="13175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Arial"/>
                <a:ea typeface="Arial"/>
                <a:cs typeface="Arial"/>
                <a:sym typeface="Arial"/>
              </a:rPr>
              <a:t>2. How many undergraduate-level students and graduate-level students are there in country X? </a:t>
            </a:r>
            <a:endParaRPr dirty="0"/>
          </a:p>
          <a:p>
            <a:pPr marL="457200" marR="0" lvl="0" indent="-342900" algn="l" rtl="0">
              <a:lnSpc>
                <a:spcPct val="120000"/>
              </a:lnSpc>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9"/>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53</a:t>
            </a:fld>
            <a:endParaRPr sz="1200">
              <a:solidFill>
                <a:srgbClr val="4471A6"/>
              </a:solidFill>
              <a:latin typeface="Arial"/>
              <a:ea typeface="Arial"/>
              <a:cs typeface="Arial"/>
              <a:sym typeface="Arial"/>
            </a:endParaRPr>
          </a:p>
        </p:txBody>
      </p:sp>
      <p:sp>
        <p:nvSpPr>
          <p:cNvPr id="570" name="Google Shape;570;p29"/>
          <p:cNvSpPr txBox="1"/>
          <p:nvPr/>
        </p:nvSpPr>
        <p:spPr>
          <a:xfrm>
            <a:off x="152400" y="889000"/>
            <a:ext cx="8991600" cy="23436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“Every year, ABC High School wins the District’s student Math competition. The average salary of teachers at ABC is greater than at any other school in the District. Hence, in order for XYZ High School students to improve their scores on the City’s Math competition, XYZ should begin awarding bonuses to its teachers.”</a:t>
            </a:r>
            <a:endParaRPr/>
          </a:p>
        </p:txBody>
      </p:sp>
      <p:sp>
        <p:nvSpPr>
          <p:cNvPr id="571" name="Google Shape;571;p29"/>
          <p:cNvSpPr txBox="1"/>
          <p:nvPr/>
        </p:nvSpPr>
        <p:spPr>
          <a:xfrm>
            <a:off x="-138545" y="166012"/>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5. Argument from analogy</a:t>
            </a:r>
            <a:endParaRPr sz="2400">
              <a:solidFill>
                <a:schemeClr val="dk1"/>
              </a:solidFill>
              <a:latin typeface="Arial"/>
              <a:ea typeface="Arial"/>
              <a:cs typeface="Arial"/>
              <a:sym typeface="Arial"/>
            </a:endParaRPr>
          </a:p>
        </p:txBody>
      </p:sp>
      <p:sp>
        <p:nvSpPr>
          <p:cNvPr id="572" name="Google Shape;572;p29"/>
          <p:cNvSpPr txBox="1"/>
          <p:nvPr/>
        </p:nvSpPr>
        <p:spPr>
          <a:xfrm>
            <a:off x="183573" y="4028768"/>
            <a:ext cx="8919862" cy="2528321"/>
          </a:xfrm>
          <a:prstGeom prst="rect">
            <a:avLst/>
          </a:prstGeom>
          <a:noFill/>
          <a:ln>
            <a:noFill/>
          </a:ln>
        </p:spPr>
        <p:txBody>
          <a:bodyPr spcFirstLastPara="1" wrap="square" lIns="91425" tIns="45700" rIns="91425" bIns="45700" anchor="t" anchorCtr="0">
            <a:spAutoFit/>
          </a:bodyPr>
          <a:lstStyle/>
          <a:p>
            <a:pPr marL="0" marR="0" lvl="0" indent="-127000" algn="l" rtl="0">
              <a:lnSpc>
                <a:spcPct val="150000"/>
              </a:lnSpc>
              <a:spcBef>
                <a:spcPts val="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Were ABC students highly intelligent?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Was the District’s Math competition not too difficult compared to the City’s Math competition?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Are XYZ teachers and students at the same levels of those in ABC school?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Are bonuses as a good encouragement as a salary rise? </a:t>
            </a:r>
            <a:endParaRPr sz="1600" dirty="0">
              <a:solidFill>
                <a:schemeClr val="dk1"/>
              </a:solidFill>
              <a:latin typeface="Arial"/>
              <a:ea typeface="Arial"/>
              <a:cs typeface="Arial"/>
              <a:sym typeface="Arial"/>
            </a:endParaRPr>
          </a:p>
        </p:txBody>
      </p:sp>
      <p:sp>
        <p:nvSpPr>
          <p:cNvPr id="573" name="Google Shape;573;p29"/>
          <p:cNvSpPr txBox="1"/>
          <p:nvPr/>
        </p:nvSpPr>
        <p:spPr>
          <a:xfrm>
            <a:off x="299748" y="3435572"/>
            <a:ext cx="830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the similarities and dissimilarities </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AC3F3D-D8F4-EC48-0E37-2D38D919E0D6}"/>
              </a:ext>
            </a:extLst>
          </p:cNvPr>
          <p:cNvSpPr txBox="1"/>
          <p:nvPr/>
        </p:nvSpPr>
        <p:spPr>
          <a:xfrm>
            <a:off x="2016252" y="638978"/>
            <a:ext cx="5111496" cy="461665"/>
          </a:xfrm>
          <a:prstGeom prst="rect">
            <a:avLst/>
          </a:prstGeom>
          <a:noFill/>
        </p:spPr>
        <p:txBody>
          <a:bodyPr wrap="square" rtlCol="0">
            <a:spAutoFit/>
          </a:bodyPr>
          <a:lstStyle/>
          <a:p>
            <a:pPr algn="ctr"/>
            <a:r>
              <a:rPr lang="en-US" sz="2400" b="1" dirty="0"/>
              <a:t>Link to submit </a:t>
            </a:r>
            <a:r>
              <a:rPr lang="en-US" sz="2400" b="1"/>
              <a:t>your classwork </a:t>
            </a:r>
            <a:endParaRPr lang="en-US" sz="2400" b="1" dirty="0"/>
          </a:p>
        </p:txBody>
      </p:sp>
      <p:sp>
        <p:nvSpPr>
          <p:cNvPr id="3" name="TextBox 2">
            <a:extLst>
              <a:ext uri="{FF2B5EF4-FFF2-40B4-BE49-F238E27FC236}">
                <a16:creationId xmlns:a16="http://schemas.microsoft.com/office/drawing/2014/main" id="{667A981D-5145-205E-E6F3-6F767B7CADFE}"/>
              </a:ext>
            </a:extLst>
          </p:cNvPr>
          <p:cNvSpPr txBox="1"/>
          <p:nvPr/>
        </p:nvSpPr>
        <p:spPr>
          <a:xfrm>
            <a:off x="2286000" y="3277570"/>
            <a:ext cx="4572000" cy="307777"/>
          </a:xfrm>
          <a:prstGeom prst="rect">
            <a:avLst/>
          </a:prstGeom>
          <a:noFill/>
        </p:spPr>
        <p:txBody>
          <a:bodyPr wrap="square">
            <a:spAutoFit/>
          </a:bodyPr>
          <a:lstStyle/>
          <a:p>
            <a:r>
              <a:rPr lang="en-US" dirty="0"/>
              <a:t>https://</a:t>
            </a:r>
            <a:r>
              <a:rPr lang="en-US" dirty="0" err="1"/>
              <a:t>forms.gle</a:t>
            </a:r>
            <a:r>
              <a:rPr lang="en-US" dirty="0"/>
              <a:t>/</a:t>
            </a:r>
            <a:r>
              <a:rPr lang="en-US" dirty="0" err="1"/>
              <a:t>gtFvA2tLnvQYNy3F6</a:t>
            </a:r>
            <a:endParaRPr lang="en-US" dirty="0"/>
          </a:p>
        </p:txBody>
      </p:sp>
    </p:spTree>
    <p:extLst>
      <p:ext uri="{BB962C8B-B14F-4D97-AF65-F5344CB8AC3E}">
        <p14:creationId xmlns:p14="http://schemas.microsoft.com/office/powerpoint/2010/main" val="3605525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55</a:t>
            </a:fld>
            <a:endParaRPr sz="1200">
              <a:solidFill>
                <a:srgbClr val="4471A6"/>
              </a:solidFill>
              <a:latin typeface="Arial"/>
              <a:ea typeface="Arial"/>
              <a:cs typeface="Arial"/>
              <a:sym typeface="Arial"/>
            </a:endParaRPr>
          </a:p>
        </p:txBody>
      </p:sp>
      <p:sp>
        <p:nvSpPr>
          <p:cNvPr id="683" name="Google Shape;683;p41"/>
          <p:cNvSpPr txBox="1"/>
          <p:nvPr/>
        </p:nvSpPr>
        <p:spPr>
          <a:xfrm>
            <a:off x="1905000" y="2971800"/>
            <a:ext cx="48768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Arial"/>
                <a:ea typeface="Arial"/>
                <a:cs typeface="Arial"/>
                <a:sym typeface="Arial"/>
              </a:rPr>
              <a:t>QUIZ 1  </a:t>
            </a:r>
            <a:endParaRPr sz="4400" b="1">
              <a:solidFill>
                <a:schemeClr val="dk1"/>
              </a:solidFill>
              <a:latin typeface="Arial"/>
              <a:ea typeface="Arial"/>
              <a:cs typeface="Arial"/>
              <a:sym typeface="Arial"/>
            </a:endParaRPr>
          </a:p>
        </p:txBody>
      </p:sp>
    </p:spTree>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81"/>
          <p:cNvSpPr txBox="1">
            <a:spLocks noGrp="1"/>
          </p:cNvSpPr>
          <p:nvPr>
            <p:ph type="title"/>
          </p:nvPr>
        </p:nvSpPr>
        <p:spPr>
          <a:xfrm>
            <a:off x="2895600" y="30472"/>
            <a:ext cx="30480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i="0" dirty="0"/>
              <a:t>Answer </a:t>
            </a:r>
            <a:endParaRPr sz="4800" dirty="0"/>
          </a:p>
        </p:txBody>
      </p:sp>
      <p:sp>
        <p:nvSpPr>
          <p:cNvPr id="253" name="Google Shape;253;p81"/>
          <p:cNvSpPr txBox="1"/>
          <p:nvPr/>
        </p:nvSpPr>
        <p:spPr>
          <a:xfrm>
            <a:off x="419100" y="1143000"/>
            <a:ext cx="8305800" cy="492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rPr>
              <a:t>Reasoning pattern:</a:t>
            </a:r>
            <a:r>
              <a:rPr lang="en-US" sz="2400" b="0" i="0" u="none" strike="noStrike" cap="none">
                <a:solidFill>
                  <a:schemeClr val="dk1"/>
                </a:solidFill>
                <a:latin typeface="Arial"/>
                <a:ea typeface="Arial"/>
                <a:cs typeface="Arial"/>
                <a:sym typeface="Arial"/>
              </a:rPr>
              <a:t> De</a:t>
            </a:r>
            <a:r>
              <a:rPr lang="en-US" sz="2400">
                <a:solidFill>
                  <a:schemeClr val="dk1"/>
                </a:solidFill>
              </a:rPr>
              <a:t>ductive argument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2400" b="1" i="0" u="none" strike="noStrike" cap="none">
                <a:solidFill>
                  <a:schemeClr val="dk1"/>
                </a:solidFill>
              </a:rPr>
              <a:t>Type of argument:</a:t>
            </a:r>
            <a:r>
              <a:rPr lang="en-US" sz="2400" b="0" i="0" u="none" strike="noStrike" cap="none">
                <a:solidFill>
                  <a:schemeClr val="dk1"/>
                </a:solidFill>
                <a:latin typeface="Arial"/>
                <a:ea typeface="Arial"/>
                <a:cs typeface="Arial"/>
                <a:sym typeface="Arial"/>
              </a:rPr>
              <a:t> </a:t>
            </a:r>
            <a:r>
              <a:rPr lang="en-US" sz="2400">
                <a:solidFill>
                  <a:schemeClr val="dk1"/>
                </a:solidFill>
              </a:rPr>
              <a:t>Argument based on mathematics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2400" b="1" i="0" u="none" strike="noStrike" cap="none">
                <a:solidFill>
                  <a:schemeClr val="dk1"/>
                </a:solidFill>
              </a:rPr>
              <a:t>Valid or invalid? Explain:</a:t>
            </a:r>
            <a:r>
              <a:rPr lang="en-US" sz="2400" b="0" i="0" u="none" strike="noStrike" cap="none">
                <a:solidFill>
                  <a:schemeClr val="dk1"/>
                </a:solidFill>
                <a:latin typeface="Arial"/>
                <a:ea typeface="Arial"/>
                <a:cs typeface="Arial"/>
                <a:sym typeface="Arial"/>
              </a:rPr>
              <a:t> Valid be</a:t>
            </a:r>
            <a:r>
              <a:rPr lang="en-US" sz="2400">
                <a:solidFill>
                  <a:schemeClr val="dk1"/>
                </a:solidFill>
              </a:rPr>
              <a:t>cause all the steps based on mathematics are very reasonable, and logical to find the solution.</a:t>
            </a:r>
            <a:endParaRPr/>
          </a:p>
          <a:p>
            <a:pPr marL="0" marR="0" lvl="0" indent="0" algn="l" rtl="0">
              <a:lnSpc>
                <a:spcPct val="100000"/>
              </a:lnSpc>
              <a:spcBef>
                <a:spcPts val="1200"/>
              </a:spcBef>
              <a:spcAft>
                <a:spcPts val="0"/>
              </a:spcAft>
              <a:buClr>
                <a:srgbClr val="000000"/>
              </a:buClr>
              <a:buSzPts val="2400"/>
              <a:buFont typeface="Arial"/>
              <a:buNone/>
            </a:pPr>
            <a:endParaRPr/>
          </a:p>
          <a:p>
            <a:pPr marL="0" marR="0" lvl="0" indent="0" algn="l" rtl="0">
              <a:lnSpc>
                <a:spcPct val="100000"/>
              </a:lnSpc>
              <a:spcBef>
                <a:spcPts val="1200"/>
              </a:spcBef>
              <a:spcAft>
                <a:spcPts val="0"/>
              </a:spcAft>
              <a:buClr>
                <a:srgbClr val="000000"/>
              </a:buClr>
              <a:buSzPts val="2400"/>
              <a:buFont typeface="Arial"/>
              <a:buNone/>
            </a:pPr>
            <a:r>
              <a:rPr lang="en-US" sz="2400" b="1" i="0" u="none" strike="noStrike" cap="none">
                <a:solidFill>
                  <a:schemeClr val="dk1"/>
                </a:solidFill>
              </a:rPr>
              <a:t>Sound or unsound? Explain</a:t>
            </a:r>
            <a:r>
              <a:rPr lang="en-US" sz="2400" b="1">
                <a:solidFill>
                  <a:schemeClr val="dk1"/>
                </a:solidFill>
              </a:rPr>
              <a:t>:</a:t>
            </a:r>
            <a:r>
              <a:rPr lang="en-US" sz="2400">
                <a:solidFill>
                  <a:schemeClr val="dk1"/>
                </a:solidFill>
              </a:rPr>
              <a:t> Unsound because the number of dogs should be a positive integer, meanwhile, the result in this circumstance is non-integer.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3cd3081c24_0_0"/>
          <p:cNvSpPr txBox="1">
            <a:spLocks noGrp="1"/>
          </p:cNvSpPr>
          <p:nvPr>
            <p:ph type="title"/>
          </p:nvPr>
        </p:nvSpPr>
        <p:spPr>
          <a:xfrm>
            <a:off x="457200" y="2336075"/>
            <a:ext cx="8229600" cy="868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i="0"/>
              <a:t>Assignment - Chapter 3</a:t>
            </a:r>
            <a:endParaRPr i="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
          <p:cNvSpPr txBox="1"/>
          <p:nvPr/>
        </p:nvSpPr>
        <p:spPr>
          <a:xfrm>
            <a:off x="3580346" y="825261"/>
            <a:ext cx="5279923" cy="4513513"/>
          </a:xfrm>
          <a:prstGeom prst="rect">
            <a:avLst/>
          </a:prstGeom>
          <a:noFill/>
          <a:ln>
            <a:noFill/>
          </a:ln>
        </p:spPr>
        <p:txBody>
          <a:bodyPr spcFirstLastPara="1" wrap="square" lIns="68569" tIns="34275" rIns="68569" bIns="34275" anchor="t" anchorCtr="0">
            <a:spAutoFit/>
          </a:bodyPr>
          <a:lstStyle/>
          <a:p>
            <a:pPr>
              <a:lnSpc>
                <a:spcPct val="120000"/>
              </a:lnSpc>
              <a:spcBef>
                <a:spcPts val="600"/>
              </a:spcBef>
            </a:pPr>
            <a:endParaRPr lang="en-GB" sz="2000" b="1" i="1" dirty="0">
              <a:solidFill>
                <a:schemeClr val="dk1"/>
              </a:solidFill>
              <a:ea typeface="Times New Roman"/>
            </a:endParaRPr>
          </a:p>
          <a:p>
            <a:pPr>
              <a:lnSpc>
                <a:spcPct val="120000"/>
              </a:lnSpc>
              <a:spcBef>
                <a:spcPts val="600"/>
              </a:spcBef>
            </a:pPr>
            <a:r>
              <a:rPr lang="en-GB" sz="2000" b="1" dirty="0">
                <a:solidFill>
                  <a:schemeClr val="dk1"/>
                </a:solidFill>
                <a:latin typeface="Times New Roman"/>
                <a:ea typeface="Times New Roman"/>
                <a:cs typeface="Times New Roman"/>
                <a:sym typeface="Times New Roman"/>
              </a:rPr>
              <a:t>P</a:t>
            </a:r>
            <a:r>
              <a:rPr lang="en-GB" sz="2000" b="1" dirty="0">
                <a:solidFill>
                  <a:srgbClr val="080808"/>
                </a:solidFill>
                <a:latin typeface="Times New Roman"/>
                <a:ea typeface="Times New Roman"/>
                <a:cs typeface="Times New Roman"/>
                <a:sym typeface="Times New Roman"/>
              </a:rPr>
              <a:t>remise 1</a:t>
            </a:r>
            <a:r>
              <a:rPr lang="en-GB" sz="2000" dirty="0">
                <a:solidFill>
                  <a:srgbClr val="080808"/>
                </a:solidFill>
                <a:latin typeface="Times New Roman"/>
                <a:ea typeface="Times New Roman"/>
                <a:cs typeface="Times New Roman"/>
                <a:sym typeface="Times New Roman"/>
              </a:rPr>
              <a:t>: On a normal day, couples make FAs think that it is Valentine’s Day because of the couples’ romantic actions. (observation)</a:t>
            </a:r>
            <a:endParaRPr lang="en-GB" sz="2000" dirty="0">
              <a:solidFill>
                <a:schemeClr val="dk1"/>
              </a:solidFill>
              <a:ea typeface="Times New Roman"/>
            </a:endParaRPr>
          </a:p>
          <a:p>
            <a:pPr>
              <a:lnSpc>
                <a:spcPct val="120000"/>
              </a:lnSpc>
              <a:spcBef>
                <a:spcPts val="600"/>
              </a:spcBef>
            </a:pPr>
            <a:r>
              <a:rPr lang="en-GB" sz="2000" b="1" dirty="0">
                <a:solidFill>
                  <a:schemeClr val="dk1"/>
                </a:solidFill>
                <a:latin typeface="Times New Roman"/>
                <a:cs typeface="Times New Roman"/>
                <a:sym typeface="Times New Roman"/>
              </a:rPr>
              <a:t>P</a:t>
            </a:r>
            <a:r>
              <a:rPr lang="en-GB" sz="2000" b="1" dirty="0">
                <a:solidFill>
                  <a:srgbClr val="080808"/>
                </a:solidFill>
                <a:latin typeface="Times New Roman"/>
                <a:cs typeface="Times New Roman"/>
                <a:sym typeface="Times New Roman"/>
              </a:rPr>
              <a:t>remise 2: </a:t>
            </a:r>
            <a:r>
              <a:rPr lang="en-GB" sz="2000" dirty="0">
                <a:solidFill>
                  <a:srgbClr val="080808"/>
                </a:solidFill>
                <a:latin typeface="Times New Roman"/>
                <a:cs typeface="Times New Roman"/>
                <a:sym typeface="Times New Roman"/>
              </a:rPr>
              <a:t>O</a:t>
            </a:r>
            <a:r>
              <a:rPr lang="en-GB" sz="2000" dirty="0">
                <a:solidFill>
                  <a:srgbClr val="080808"/>
                </a:solidFill>
                <a:latin typeface="Times New Roman"/>
                <a:ea typeface="Times New Roman"/>
                <a:cs typeface="Times New Roman"/>
                <a:sym typeface="Times New Roman"/>
              </a:rPr>
              <a:t>n </a:t>
            </a:r>
            <a:r>
              <a:rPr lang="en-GB" sz="2000" dirty="0" err="1">
                <a:solidFill>
                  <a:srgbClr val="080808"/>
                </a:solidFill>
                <a:latin typeface="Times New Roman"/>
                <a:ea typeface="Times New Roman"/>
                <a:cs typeface="Times New Roman"/>
                <a:sym typeface="Times New Roman"/>
              </a:rPr>
              <a:t>Tết</a:t>
            </a:r>
            <a:r>
              <a:rPr lang="en-GB" sz="2000" dirty="0">
                <a:solidFill>
                  <a:srgbClr val="080808"/>
                </a:solidFill>
                <a:latin typeface="Times New Roman"/>
                <a:ea typeface="Times New Roman"/>
                <a:cs typeface="Times New Roman"/>
                <a:sym typeface="Times New Roman"/>
              </a:rPr>
              <a:t> holiday or several different festive days, many  couples act so romantically that FAs think that these days are also Valentine’s Day. (observation)</a:t>
            </a:r>
            <a:endParaRPr lang="en-GB" sz="2000" dirty="0">
              <a:solidFill>
                <a:schemeClr val="dk1"/>
              </a:solidFill>
              <a:ea typeface="Times New Roman"/>
            </a:endParaRPr>
          </a:p>
          <a:p>
            <a:pPr>
              <a:lnSpc>
                <a:spcPct val="120000"/>
              </a:lnSpc>
              <a:spcBef>
                <a:spcPts val="600"/>
              </a:spcBef>
            </a:pPr>
            <a:r>
              <a:rPr lang="en-GB" sz="2000" b="1" dirty="0">
                <a:solidFill>
                  <a:srgbClr val="080808"/>
                </a:solidFill>
                <a:latin typeface="Times New Roman"/>
                <a:ea typeface="Times New Roman"/>
                <a:cs typeface="Times New Roman"/>
                <a:sym typeface="Times New Roman"/>
              </a:rPr>
              <a:t>Conclusion:</a:t>
            </a:r>
            <a:r>
              <a:rPr lang="en-GB" sz="2400" b="1" dirty="0">
                <a:solidFill>
                  <a:srgbClr val="080808"/>
                </a:solidFill>
                <a:latin typeface="Times New Roman"/>
                <a:ea typeface="Times New Roman"/>
                <a:cs typeface="Times New Roman"/>
                <a:sym typeface="Times New Roman"/>
              </a:rPr>
              <a:t> </a:t>
            </a:r>
            <a:r>
              <a:rPr lang="en-GB" sz="2000" dirty="0">
                <a:solidFill>
                  <a:srgbClr val="080808"/>
                </a:solidFill>
                <a:latin typeface="Times New Roman"/>
                <a:ea typeface="Times New Roman"/>
                <a:cs typeface="Times New Roman"/>
                <a:sym typeface="Times New Roman"/>
              </a:rPr>
              <a:t>So, couples make FAs think that everyday is Valentine’s Day.</a:t>
            </a:r>
            <a:endParaRPr sz="2000" dirty="0">
              <a:solidFill>
                <a:schemeClr val="dk1"/>
              </a:solidFill>
            </a:endParaRPr>
          </a:p>
          <a:p>
            <a:br>
              <a:rPr lang="en-GB" sz="1200" dirty="0">
                <a:solidFill>
                  <a:schemeClr val="dk1"/>
                </a:solidFill>
              </a:rPr>
            </a:br>
            <a:endParaRPr sz="1200" b="1" dirty="0">
              <a:solidFill>
                <a:srgbClr val="080808"/>
              </a:solidFill>
            </a:endParaRPr>
          </a:p>
        </p:txBody>
      </p:sp>
      <p:pic>
        <p:nvPicPr>
          <p:cNvPr id="308" name="Google Shape;308;p2"/>
          <p:cNvPicPr preferRelativeResize="0"/>
          <p:nvPr/>
        </p:nvPicPr>
        <p:blipFill rotWithShape="1">
          <a:blip r:embed="rId3">
            <a:alphaModFix/>
          </a:blip>
          <a:srcRect/>
          <a:stretch/>
        </p:blipFill>
        <p:spPr>
          <a:xfrm>
            <a:off x="0" y="1015697"/>
            <a:ext cx="3203267" cy="3193256"/>
          </a:xfrm>
          <a:prstGeom prst="rect">
            <a:avLst/>
          </a:prstGeom>
          <a:noFill/>
          <a:ln>
            <a:noFill/>
          </a:ln>
        </p:spPr>
      </p:pic>
      <p:sp>
        <p:nvSpPr>
          <p:cNvPr id="309" name="Google Shape;309;p2"/>
          <p:cNvSpPr txBox="1">
            <a:spLocks noGrp="1"/>
          </p:cNvSpPr>
          <p:nvPr>
            <p:ph type="title"/>
          </p:nvPr>
        </p:nvSpPr>
        <p:spPr>
          <a:xfrm>
            <a:off x="1096191" y="249997"/>
            <a:ext cx="6172200" cy="228600"/>
          </a:xfrm>
          <a:prstGeom prst="rect">
            <a:avLst/>
          </a:prstGeom>
          <a:noFill/>
          <a:ln>
            <a:noFill/>
          </a:ln>
        </p:spPr>
        <p:txBody>
          <a:bodyPr spcFirstLastPara="1" wrap="square" lIns="68569" tIns="34275" rIns="68569" bIns="34275" anchor="ctr" anchorCtr="0">
            <a:noAutofit/>
          </a:bodyPr>
          <a:lstStyle/>
          <a:p>
            <a:r>
              <a:rPr lang="en-GB" sz="1800" i="0" dirty="0"/>
              <a:t>Task 1: Make an argument based on the clue</a:t>
            </a:r>
            <a:endParaRPr sz="1800" i="0" dirty="0"/>
          </a:p>
        </p:txBody>
      </p:sp>
      <p:sp>
        <p:nvSpPr>
          <p:cNvPr id="3" name="TextBox 2">
            <a:extLst>
              <a:ext uri="{FF2B5EF4-FFF2-40B4-BE49-F238E27FC236}">
                <a16:creationId xmlns:a16="http://schemas.microsoft.com/office/drawing/2014/main" id="{68F39DE8-2EFE-370D-AE44-2822D532980F}"/>
              </a:ext>
            </a:extLst>
          </p:cNvPr>
          <p:cNvSpPr txBox="1"/>
          <p:nvPr/>
        </p:nvSpPr>
        <p:spPr>
          <a:xfrm>
            <a:off x="2688069" y="5511753"/>
            <a:ext cx="6172200" cy="496867"/>
          </a:xfrm>
          <a:prstGeom prst="rect">
            <a:avLst/>
          </a:prstGeom>
          <a:noFill/>
        </p:spPr>
        <p:txBody>
          <a:bodyPr wrap="square">
            <a:spAutoFit/>
          </a:bodyPr>
          <a:lstStyle/>
          <a:p>
            <a:pPr>
              <a:lnSpc>
                <a:spcPct val="120000"/>
              </a:lnSpc>
              <a:spcBef>
                <a:spcPts val="600"/>
              </a:spcBef>
            </a:pPr>
            <a:r>
              <a:rPr lang="en-GB" sz="2400" b="1" dirty="0">
                <a:solidFill>
                  <a:srgbClr val="080808"/>
                </a:solidFill>
                <a:latin typeface="Times New Roman"/>
                <a:ea typeface="Times New Roman"/>
                <a:cs typeface="Times New Roman"/>
                <a:sym typeface="Times New Roman"/>
              </a:rPr>
              <a:t>Argument pattern: </a:t>
            </a:r>
            <a:r>
              <a:rPr lang="en-GB" sz="2400" dirty="0">
                <a:solidFill>
                  <a:srgbClr val="080808"/>
                </a:solidFill>
                <a:latin typeface="Times New Roman"/>
                <a:ea typeface="Times New Roman"/>
                <a:cs typeface="Times New Roman"/>
                <a:sym typeface="Times New Roman"/>
              </a:rPr>
              <a:t>Inductive generalization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9"/>
          <p:cNvSpPr txBox="1"/>
          <p:nvPr/>
        </p:nvSpPr>
        <p:spPr>
          <a:xfrm>
            <a:off x="4399878" y="838200"/>
            <a:ext cx="4744122" cy="30469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Argument pattern: </a:t>
            </a:r>
            <a:r>
              <a:rPr lang="vi-VN" sz="1600" dirty="0">
                <a:solidFill>
                  <a:schemeClr val="dk1"/>
                </a:solidFill>
                <a:highlight>
                  <a:srgbClr val="FFFF00"/>
                </a:highlight>
                <a:sym typeface="Arial"/>
              </a:rPr>
              <a:t>Causal argument </a:t>
            </a:r>
            <a:endParaRPr dirty="0">
              <a:highlight>
                <a:srgbClr val="FFFF00"/>
              </a:highlight>
            </a:endParaRPr>
          </a:p>
          <a:p>
            <a:pPr marL="0" marR="0" lvl="0" indent="0" algn="l" rtl="0">
              <a:lnSpc>
                <a:spcPct val="150000"/>
              </a:lnSpc>
              <a:spcBef>
                <a:spcPts val="0"/>
              </a:spcBef>
              <a:spcAft>
                <a:spcPts val="0"/>
              </a:spcAft>
              <a:buNone/>
            </a:pPr>
            <a:r>
              <a:rPr lang="vi-VN" sz="1600" b="1" dirty="0">
                <a:solidFill>
                  <a:schemeClr val="dk1"/>
                </a:solidFill>
                <a:highlight>
                  <a:srgbClr val="FFFF00"/>
                </a:highlight>
                <a:latin typeface="Arial"/>
                <a:ea typeface="Arial"/>
                <a:cs typeface="Arial"/>
                <a:sym typeface="Arial"/>
              </a:rPr>
              <a:t>Major premise</a:t>
            </a:r>
            <a:r>
              <a:rPr lang="vi-VN" sz="1600" dirty="0">
                <a:solidFill>
                  <a:schemeClr val="dk1"/>
                </a:solidFill>
                <a:latin typeface="Arial"/>
                <a:ea typeface="Arial"/>
                <a:cs typeface="Arial"/>
                <a:sym typeface="Arial"/>
              </a:rPr>
              <a:t>: If going up, stay on the right side</a:t>
            </a:r>
            <a:endParaRPr dirty="0"/>
          </a:p>
          <a:p>
            <a:pPr marL="0" marR="0" lvl="0" indent="0" algn="l" rtl="0">
              <a:lnSpc>
                <a:spcPct val="150000"/>
              </a:lnSpc>
              <a:spcBef>
                <a:spcPts val="0"/>
              </a:spcBef>
              <a:spcAft>
                <a:spcPts val="0"/>
              </a:spcAft>
              <a:buNone/>
            </a:pPr>
            <a:r>
              <a:rPr lang="vi-VN" sz="1600" b="1" dirty="0">
                <a:solidFill>
                  <a:schemeClr val="dk1"/>
                </a:solidFill>
                <a:highlight>
                  <a:srgbClr val="FFFF00"/>
                </a:highlight>
                <a:latin typeface="Arial"/>
                <a:ea typeface="Arial"/>
                <a:cs typeface="Arial"/>
                <a:sym typeface="Arial"/>
              </a:rPr>
              <a:t>Minor premise</a:t>
            </a:r>
            <a:r>
              <a:rPr lang="vi-VN" sz="1600" dirty="0">
                <a:solidFill>
                  <a:schemeClr val="dk1"/>
                </a:solidFill>
                <a:latin typeface="Arial"/>
                <a:ea typeface="Arial"/>
                <a:cs typeface="Arial"/>
                <a:sym typeface="Arial"/>
              </a:rPr>
              <a:t>: If going down, stay on the left side (it’s actually still on the right side because it is in the opposite direction)</a:t>
            </a:r>
            <a:endParaRPr dirty="0"/>
          </a:p>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Conclusion: </a:t>
            </a:r>
            <a:r>
              <a:rPr lang="vi-VN" sz="1600" dirty="0">
                <a:solidFill>
                  <a:srgbClr val="202124"/>
                </a:solidFill>
                <a:latin typeface="Arial"/>
                <a:ea typeface="Arial"/>
                <a:cs typeface="Arial"/>
                <a:sym typeface="Arial"/>
              </a:rPr>
              <a:t>C</a:t>
            </a:r>
            <a:r>
              <a:rPr lang="vi-VN" sz="1600" b="0" i="0" u="none" strike="noStrike" cap="none" dirty="0">
                <a:solidFill>
                  <a:srgbClr val="202124"/>
                </a:solidFill>
                <a:latin typeface="Arial"/>
                <a:ea typeface="Arial"/>
                <a:cs typeface="Arial"/>
                <a:sym typeface="Arial"/>
              </a:rPr>
              <a:t>ollision would probably happen if everyone followed that instruction sheet</a:t>
            </a:r>
            <a:r>
              <a:rPr lang="vi-VN" sz="3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600" b="1" dirty="0">
              <a:solidFill>
                <a:schemeClr val="dk1"/>
              </a:solidFill>
              <a:latin typeface="Arial"/>
              <a:ea typeface="Arial"/>
              <a:cs typeface="Arial"/>
              <a:sym typeface="Arial"/>
            </a:endParaRPr>
          </a:p>
        </p:txBody>
      </p:sp>
      <p:sp>
        <p:nvSpPr>
          <p:cNvPr id="296" name="Google Shape;296;p9"/>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2400" i="0"/>
              <a:t>Task 2: Make an argument based on the clue</a:t>
            </a:r>
            <a:endParaRPr sz="2400" i="0"/>
          </a:p>
        </p:txBody>
      </p:sp>
      <p:pic>
        <p:nvPicPr>
          <p:cNvPr id="297" name="Google Shape;297;p9"/>
          <p:cNvPicPr preferRelativeResize="0"/>
          <p:nvPr/>
        </p:nvPicPr>
        <p:blipFill rotWithShape="1">
          <a:blip r:embed="rId3">
            <a:alphaModFix/>
          </a:blip>
          <a:srcRect/>
          <a:stretch/>
        </p:blipFill>
        <p:spPr>
          <a:xfrm>
            <a:off x="53764" y="838200"/>
            <a:ext cx="4259157" cy="4686749"/>
          </a:xfrm>
          <a:prstGeom prst="rect">
            <a:avLst/>
          </a:prstGeom>
          <a:noFill/>
          <a:ln>
            <a:noFill/>
          </a:ln>
        </p:spPr>
      </p:pic>
      <p:sp>
        <p:nvSpPr>
          <p:cNvPr id="2" name="Google Shape;295;p9">
            <a:extLst>
              <a:ext uri="{FF2B5EF4-FFF2-40B4-BE49-F238E27FC236}">
                <a16:creationId xmlns:a16="http://schemas.microsoft.com/office/drawing/2014/main" id="{FD3AE874-45E8-A5A3-A7D5-7C1690957C26}"/>
              </a:ext>
            </a:extLst>
          </p:cNvPr>
          <p:cNvSpPr txBox="1"/>
          <p:nvPr/>
        </p:nvSpPr>
        <p:spPr>
          <a:xfrm>
            <a:off x="4399878" y="3862737"/>
            <a:ext cx="4744122" cy="30469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Argument pattern: Causal argument </a:t>
            </a:r>
            <a:endParaRPr b="1" dirty="0"/>
          </a:p>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a:t>
            </a:r>
            <a:r>
              <a:rPr lang="en-US" sz="1600" dirty="0">
                <a:solidFill>
                  <a:schemeClr val="dk1"/>
                </a:solidFill>
                <a:latin typeface="Arial"/>
                <a:ea typeface="Arial"/>
                <a:cs typeface="Arial"/>
                <a:sym typeface="Arial"/>
              </a:rPr>
              <a:t>: </a:t>
            </a:r>
            <a:r>
              <a:rPr lang="vi-VN" sz="1600" dirty="0">
                <a:solidFill>
                  <a:schemeClr val="dk1"/>
                </a:solidFill>
                <a:latin typeface="Arial"/>
                <a:ea typeface="Arial"/>
                <a:cs typeface="Arial"/>
                <a:sym typeface="Arial"/>
              </a:rPr>
              <a:t>If people stay to the right </a:t>
            </a:r>
            <a:r>
              <a:rPr lang="en-US" sz="1600" dirty="0">
                <a:solidFill>
                  <a:schemeClr val="dk1"/>
                </a:solidFill>
                <a:latin typeface="Arial"/>
                <a:ea typeface="Arial"/>
                <a:cs typeface="Arial"/>
                <a:sym typeface="Arial"/>
              </a:rPr>
              <a:t>w</a:t>
            </a:r>
            <a:r>
              <a:rPr lang="vi-VN" sz="1600" dirty="0">
                <a:solidFill>
                  <a:schemeClr val="dk1"/>
                </a:solidFill>
                <a:latin typeface="Arial"/>
                <a:ea typeface="Arial"/>
                <a:cs typeface="Arial"/>
                <a:sym typeface="Arial"/>
              </a:rPr>
              <a:t>hen going up</a:t>
            </a:r>
            <a:r>
              <a:rPr lang="en-US" sz="1600" dirty="0">
                <a:solidFill>
                  <a:schemeClr val="dk1"/>
                </a:solidFill>
                <a:latin typeface="Arial"/>
                <a:ea typeface="Arial"/>
                <a:cs typeface="Arial"/>
                <a:sym typeface="Arial"/>
              </a:rPr>
              <a:t> and to the left when going down, they are actually on the same side. (observation)</a:t>
            </a:r>
          </a:p>
          <a:p>
            <a:pPr marL="0" marR="0" lvl="0" indent="0" algn="l" rtl="0">
              <a:lnSpc>
                <a:spcPct val="150000"/>
              </a:lnSpc>
              <a:spcBef>
                <a:spcPts val="0"/>
              </a:spcBef>
              <a:spcAft>
                <a:spcPts val="0"/>
              </a:spcAft>
              <a:buNone/>
            </a:pPr>
            <a:r>
              <a:rPr lang="vi-VN" sz="1600" b="1" dirty="0">
                <a:solidFill>
                  <a:schemeClr val="dk1"/>
                </a:solidFill>
                <a:latin typeface="Arial"/>
                <a:ea typeface="Arial"/>
                <a:cs typeface="Arial"/>
                <a:sym typeface="Arial"/>
              </a:rPr>
              <a:t>Conclusion: </a:t>
            </a:r>
            <a:r>
              <a:rPr lang="en-US" sz="1600" dirty="0">
                <a:solidFill>
                  <a:schemeClr val="dk1"/>
                </a:solidFill>
                <a:latin typeface="Arial"/>
                <a:ea typeface="Arial"/>
                <a:cs typeface="Arial"/>
                <a:sym typeface="Arial"/>
              </a:rPr>
              <a:t>As a result, </a:t>
            </a:r>
            <a:r>
              <a:rPr lang="en-US" sz="1600" dirty="0">
                <a:solidFill>
                  <a:srgbClr val="202124"/>
                </a:solidFill>
              </a:rPr>
              <a:t>c</a:t>
            </a:r>
            <a:r>
              <a:rPr lang="vi-VN" sz="1600" b="0" i="0" u="none" strike="noStrike" cap="none" dirty="0">
                <a:solidFill>
                  <a:srgbClr val="202124"/>
                </a:solidFill>
                <a:latin typeface="Arial"/>
                <a:ea typeface="Arial"/>
                <a:cs typeface="Arial"/>
                <a:sym typeface="Arial"/>
              </a:rPr>
              <a:t>ollision </a:t>
            </a:r>
            <a:r>
              <a:rPr lang="en-US" sz="1600" b="0" i="0" u="none" strike="noStrike" cap="none" dirty="0">
                <a:solidFill>
                  <a:srgbClr val="202124"/>
                </a:solidFill>
                <a:latin typeface="Arial"/>
                <a:ea typeface="Arial"/>
                <a:cs typeface="Arial"/>
                <a:sym typeface="Arial"/>
              </a:rPr>
              <a:t>or chaos </a:t>
            </a:r>
            <a:r>
              <a:rPr lang="vi-VN" sz="1600" b="0" i="0" u="none" strike="noStrike" cap="none" dirty="0">
                <a:solidFill>
                  <a:srgbClr val="202124"/>
                </a:solidFill>
                <a:latin typeface="Arial"/>
                <a:ea typeface="Arial"/>
                <a:cs typeface="Arial"/>
                <a:sym typeface="Arial"/>
              </a:rPr>
              <a:t>would probably happen if everyone followed that instruction</a:t>
            </a:r>
            <a:r>
              <a:rPr lang="en-US" sz="1600" b="0" i="0" u="none" strike="noStrike" cap="none" dirty="0">
                <a:solidFill>
                  <a:srgbClr val="202124"/>
                </a:solidFill>
                <a:latin typeface="Arial"/>
                <a:ea typeface="Arial"/>
                <a:cs typeface="Arial"/>
                <a:sym typeface="Arial"/>
              </a:rPr>
              <a:t>. </a:t>
            </a:r>
            <a:r>
              <a:rPr lang="vi-VN" sz="300" b="0" i="0" u="none" strike="noStrike" cap="none" dirty="0">
                <a:solidFill>
                  <a:schemeClr val="dk1"/>
                </a:solidFill>
                <a:latin typeface="Arial"/>
                <a:ea typeface="Arial"/>
                <a:cs typeface="Arial"/>
                <a:sym typeface="Arial"/>
              </a:rPr>
              <a:t> </a:t>
            </a:r>
            <a:endParaRPr sz="1200" b="0" i="0" u="none" strike="noStrike" cap="none" dirty="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endParaRPr sz="1600" b="1" dirty="0">
              <a:solidFill>
                <a:schemeClr val="dk1"/>
              </a:solidFill>
              <a:latin typeface="Arial"/>
              <a:ea typeface="Arial"/>
              <a:cs typeface="Arial"/>
              <a:sym typeface="Arial"/>
            </a:endParaRPr>
          </a:p>
        </p:txBody>
      </p:sp>
      <p:sp>
        <p:nvSpPr>
          <p:cNvPr id="3" name="Arrow: Down 2">
            <a:extLst>
              <a:ext uri="{FF2B5EF4-FFF2-40B4-BE49-F238E27FC236}">
                <a16:creationId xmlns:a16="http://schemas.microsoft.com/office/drawing/2014/main" id="{7418C580-73DF-1600-4980-FA4D850116AA}"/>
              </a:ext>
            </a:extLst>
          </p:cNvPr>
          <p:cNvSpPr/>
          <p:nvPr/>
        </p:nvSpPr>
        <p:spPr>
          <a:xfrm>
            <a:off x="6540649" y="3429000"/>
            <a:ext cx="365760" cy="433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1614</TotalTime>
  <Words>6238</Words>
  <Application>Microsoft Office PowerPoint</Application>
  <PresentationFormat>On-screen Show (4:3)</PresentationFormat>
  <Paragraphs>571</Paragraphs>
  <Slides>55</Slides>
  <Notes>51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Lucida Sans</vt:lpstr>
      <vt:lpstr>Noto Sans Symbols</vt:lpstr>
      <vt:lpstr>Quattrocento Sans</vt:lpstr>
      <vt:lpstr>STIXGeneral</vt:lpstr>
      <vt:lpstr>Times New Roman</vt:lpstr>
      <vt:lpstr>Verdana</vt:lpstr>
      <vt:lpstr>400TGp_globalcity_light_ani</vt:lpstr>
      <vt:lpstr>INDUCTIVE PATTERNS </vt:lpstr>
      <vt:lpstr>PowerPoint Presentation</vt:lpstr>
      <vt:lpstr>Lengthy answer</vt:lpstr>
      <vt:lpstr>Smart answer</vt:lpstr>
      <vt:lpstr>PowerPoint Presentation</vt:lpstr>
      <vt:lpstr>Answer </vt:lpstr>
      <vt:lpstr>Assignment - Chapter 3</vt:lpstr>
      <vt:lpstr>Task 1: Make an argument based on the clue</vt:lpstr>
      <vt:lpstr>Task 2: Make an argument based on the clue</vt:lpstr>
      <vt:lpstr>Task 2: Make an argument based on the clue (suggestion)</vt:lpstr>
      <vt:lpstr>Task 3: Make an argument based on the clue</vt:lpstr>
      <vt:lpstr>Task 3: Make an argument based on the clue (suggestion)</vt:lpstr>
      <vt:lpstr>Task 4: Make an argument based on the clue</vt:lpstr>
      <vt:lpstr>Task 4: Make an argument based on the clue</vt:lpstr>
      <vt:lpstr>PowerPoint Presentation</vt:lpstr>
      <vt:lpstr>Task 6: Make an argument  based on the clue</vt:lpstr>
      <vt:lpstr>Task 6: Make an argument based on the clue (suggestions)</vt:lpstr>
      <vt:lpstr>Task 7: Make an argument based on YOUR clue</vt:lpstr>
      <vt:lpstr>Task 7: Make an argument based on YOUR clue</vt:lpstr>
      <vt:lpstr>PowerPoint Presentation</vt:lpstr>
      <vt:lpstr>   CHAPTERS 3 + 11  Inductive Reasoning   </vt:lpstr>
      <vt:lpstr>REVIEW: COMMON PATTERNS OF INDUCTIVE REASONING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Tips to achieve inductive strength</vt:lpstr>
      <vt:lpstr>PowerPoint Presentation</vt:lpstr>
      <vt:lpstr>PowerPoint Presentation</vt:lpstr>
      <vt:lpstr>PowerPoint Presentation</vt:lpstr>
      <vt:lpstr>PowerPoint Presentation</vt:lpstr>
      <vt:lpstr>MCQ PRACTICE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Evaluate these inductive arguments  with critical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INDUCTIVE PATTERNS</dc:title>
  <dc:creator>Đỗ Thị Diệu Ngọc</dc:creator>
  <cp:lastModifiedBy>Do Thi Dieu Ngoc</cp:lastModifiedBy>
  <cp:revision>42</cp:revision>
  <dcterms:created xsi:type="dcterms:W3CDTF">2012-08-17T22:58:34Z</dcterms:created>
  <dcterms:modified xsi:type="dcterms:W3CDTF">2023-05-04T03:34:46Z</dcterms:modified>
</cp:coreProperties>
</file>